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56" r:id="rId3"/>
    <p:sldId id="257" r:id="rId4"/>
    <p:sldId id="258" r:id="rId5"/>
    <p:sldId id="262" r:id="rId6"/>
    <p:sldId id="280" r:id="rId7"/>
    <p:sldId id="281" r:id="rId8"/>
    <p:sldId id="282" r:id="rId9"/>
    <p:sldId id="283" r:id="rId10"/>
    <p:sldId id="284" r:id="rId11"/>
    <p:sldId id="259" r:id="rId12"/>
    <p:sldId id="260" r:id="rId14"/>
    <p:sldId id="261" r:id="rId15"/>
    <p:sldId id="277" r:id="rId16"/>
    <p:sldId id="275" r:id="rId17"/>
    <p:sldId id="272" r:id="rId18"/>
    <p:sldId id="274" r:id="rId19"/>
    <p:sldId id="287" r:id="rId20"/>
    <p:sldId id="288" r:id="rId21"/>
    <p:sldId id="263" r:id="rId22"/>
    <p:sldId id="264" r:id="rId23"/>
    <p:sldId id="265" r:id="rId24"/>
    <p:sldId id="267" r:id="rId25"/>
    <p:sldId id="268" r:id="rId26"/>
    <p:sldId id="269" r:id="rId27"/>
    <p:sldId id="270" r:id="rId28"/>
    <p:sldId id="278" r:id="rId29"/>
    <p:sldId id="279" r:id="rId30"/>
  </p:sldIdLst>
  <p:sldSz cx="6858000" cy="9906000" type="A4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322" autoAdjust="0"/>
  </p:normalViewPr>
  <p:slideViewPr>
    <p:cSldViewPr>
      <p:cViewPr>
        <p:scale>
          <a:sx n="100" d="100"/>
          <a:sy n="100" d="100"/>
        </p:scale>
        <p:origin x="-1422" y="648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3" Type="http://schemas.openxmlformats.org/officeDocument/2006/relationships/tableStyles" Target="tableStyles.xml"/><Relationship Id="rId32" Type="http://schemas.openxmlformats.org/officeDocument/2006/relationships/viewProps" Target="viewProps.xml"/><Relationship Id="rId31" Type="http://schemas.openxmlformats.org/officeDocument/2006/relationships/presProps" Target="presProps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E42014-CC23-43EE-A5F0-4D6DE0C2625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241550" y="685800"/>
            <a:ext cx="23749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96E87A-BA73-4112-AE59-592D4DAFF80C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241550" y="685800"/>
            <a:ext cx="23749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96E87A-BA73-4112-AE59-592D4DAFF80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96E87A-BA73-4112-AE59-592D4DAFF80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4290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48615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4972050" y="396701"/>
            <a:ext cx="1543050" cy="845220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42900" y="396701"/>
            <a:ext cx="4514850" cy="845220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23.jpeg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jpeg"/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31.jpeg"/><Relationship Id="rId7" Type="http://schemas.openxmlformats.org/officeDocument/2006/relationships/image" Target="../media/image30.png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8.png"/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45.png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image" Target="../media/image39.jpe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49.jpeg"/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image" Target="../media/image46.jpe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3.jpeg"/><Relationship Id="rId2" Type="http://schemas.openxmlformats.org/officeDocument/2006/relationships/image" Target="../media/image52.png"/><Relationship Id="rId1" Type="http://schemas.openxmlformats.org/officeDocument/2006/relationships/image" Target="../media/image51.pn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57.png"/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image" Target="../media/image54.jpe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image" Target="../media/image58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image" Target="../media/image6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5.png"/><Relationship Id="rId1" Type="http://schemas.openxmlformats.org/officeDocument/2006/relationships/image" Target="../media/image64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69.png"/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image" Target="../media/image66.jpe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73.png"/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image" Target="../media/image70.jpe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76.png"/><Relationship Id="rId2" Type="http://schemas.openxmlformats.org/officeDocument/2006/relationships/image" Target="../media/image75.jpeg"/><Relationship Id="rId1" Type="http://schemas.openxmlformats.org/officeDocument/2006/relationships/image" Target="../media/image74.pn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80.png"/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image" Target="../media/image77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87.jpeg"/><Relationship Id="rId6" Type="http://schemas.openxmlformats.org/officeDocument/2006/relationships/image" Target="../media/image86.jpeg"/><Relationship Id="rId5" Type="http://schemas.openxmlformats.org/officeDocument/2006/relationships/image" Target="../media/image85.jpeg"/><Relationship Id="rId4" Type="http://schemas.openxmlformats.org/officeDocument/2006/relationships/image" Target="../media/image84.jpeg"/><Relationship Id="rId3" Type="http://schemas.openxmlformats.org/officeDocument/2006/relationships/image" Target="../media/image83.jpeg"/><Relationship Id="rId2" Type="http://schemas.openxmlformats.org/officeDocument/2006/relationships/image" Target="../media/image82.png"/><Relationship Id="rId1" Type="http://schemas.openxmlformats.org/officeDocument/2006/relationships/image" Target="../media/image81.jpeg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95.png"/><Relationship Id="rId7" Type="http://schemas.openxmlformats.org/officeDocument/2006/relationships/image" Target="../media/image94.png"/><Relationship Id="rId6" Type="http://schemas.openxmlformats.org/officeDocument/2006/relationships/image" Target="../media/image93.jpeg"/><Relationship Id="rId5" Type="http://schemas.openxmlformats.org/officeDocument/2006/relationships/image" Target="../media/image92.png"/><Relationship Id="rId4" Type="http://schemas.openxmlformats.org/officeDocument/2006/relationships/image" Target="../media/image91.jpeg"/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image" Target="../media/image88.jpeg"/></Relationships>
</file>

<file path=ppt/slides/_rels/slide2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00.png"/><Relationship Id="rId4" Type="http://schemas.openxmlformats.org/officeDocument/2006/relationships/image" Target="../media/image99.png"/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image" Target="../media/image96.jpeg"/></Relationships>
</file>

<file path=ppt/slides/_rels/slide2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06.jpeg"/><Relationship Id="rId5" Type="http://schemas.openxmlformats.org/officeDocument/2006/relationships/image" Target="../media/image105.jpeg"/><Relationship Id="rId4" Type="http://schemas.openxmlformats.org/officeDocument/2006/relationships/image" Target="../media/image104.jpeg"/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image" Target="../media/image101.jpeg"/></Relationships>
</file>

<file path=ppt/slides/_rels/slide2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10.jpeg"/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image" Target="../media/image10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 bwMode="auto">
          <a:xfrm>
            <a:off x="54067076" y="495300"/>
            <a:ext cx="3019425" cy="11579358"/>
            <a:chOff x="7329" y="0"/>
            <a:chExt cx="4911" cy="15840"/>
          </a:xfrm>
        </p:grpSpPr>
        <p:grpSp>
          <p:nvGrpSpPr>
            <p:cNvPr id="3" name="Group 6"/>
            <p:cNvGrpSpPr/>
            <p:nvPr/>
          </p:nvGrpSpPr>
          <p:grpSpPr bwMode="auto">
            <a:xfrm>
              <a:off x="7344" y="0"/>
              <a:ext cx="4896" cy="15840"/>
              <a:chOff x="7560" y="0"/>
              <a:chExt cx="4700" cy="15840"/>
            </a:xfrm>
          </p:grpSpPr>
          <p:sp>
            <p:nvSpPr>
              <p:cNvPr id="6" name="Rectangle 8"/>
              <p:cNvSpPr>
                <a:spLocks noChangeArrowheads="1"/>
              </p:cNvSpPr>
              <p:nvPr/>
            </p:nvSpPr>
            <p:spPr bwMode="auto">
              <a:xfrm>
                <a:off x="7755" y="0"/>
                <a:ext cx="4505" cy="15840"/>
              </a:xfrm>
              <a:prstGeom prst="rect">
                <a:avLst/>
              </a:prstGeom>
              <a:solidFill>
                <a:srgbClr val="9BBB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D8D8D8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" name="Rectangle 7"/>
              <p:cNvSpPr>
                <a:spLocks noChangeArrowheads="1"/>
              </p:cNvSpPr>
              <p:nvPr/>
            </p:nvSpPr>
            <p:spPr bwMode="auto">
              <a:xfrm>
                <a:off x="7560" y="8"/>
                <a:ext cx="195" cy="15825"/>
              </a:xfrm>
              <a:prstGeom prst="rect">
                <a:avLst/>
              </a:prstGeom>
              <a:pattFill prst="ltVert">
                <a:fgClr>
                  <a:srgbClr val="9BBB59">
                    <a:alpha val="80000"/>
                  </a:srgbClr>
                </a:fgClr>
                <a:bgClr>
                  <a:srgbClr val="FFFFFF">
                    <a:alpha val="80000"/>
                  </a:srgbClr>
                </a:bgClr>
              </a:patt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FFFFFF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53882" dir="2700000" algn="ctr" rotWithShape="0">
                        <a:srgbClr val="D8D8D8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4" name="Rectangle 5"/>
            <p:cNvSpPr>
              <a:spLocks noChangeArrowheads="1"/>
            </p:cNvSpPr>
            <p:nvPr/>
          </p:nvSpPr>
          <p:spPr bwMode="auto">
            <a:xfrm>
              <a:off x="7344" y="0"/>
              <a:ext cx="4896" cy="39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80000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FFFFF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53882" dir="2700000" algn="ctr" rotWithShape="0">
                      <a:srgbClr val="D8D8D8"/>
                    </a:outerShdw>
                  </a:effectLst>
                </a14:hiddenEffects>
              </a:ext>
            </a:extLst>
          </p:spPr>
          <p:txBody>
            <a:bodyPr vert="horz" wrap="square" lIns="365760" tIns="182880" rIns="182880" bIns="182880" numCol="1" anchor="b" anchorCtr="0" compatLnSpc="1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en-US" altLang="zh-CN" sz="3600" b="1" i="0" u="none" strike="noStrike" cap="none" normalizeH="0" baseline="0" smtClean="0">
                  <a:ln>
                    <a:noFill/>
                  </a:ln>
                  <a:solidFill>
                    <a:srgbClr val="FFFFFF"/>
                  </a:solidFill>
                  <a:effectLst/>
                  <a:latin typeface="Cambria" panose="020405030504060302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2016</a:t>
              </a:r>
              <a:endParaRPr kumimoji="0" lang="en-US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7329" y="10658"/>
              <a:ext cx="4889" cy="44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80000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FFFFF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53882" dir="2700000" algn="ctr" rotWithShape="0">
                      <a:srgbClr val="D8D8D8"/>
                    </a:outerShdw>
                  </a:effectLst>
                </a14:hiddenEffects>
              </a:ext>
            </a:extLst>
          </p:spPr>
          <p:txBody>
            <a:bodyPr vert="horz" wrap="square" lIns="365760" tIns="182880" rIns="182880" bIns="182880" numCol="1" anchor="b" anchorCtr="0" compatLnSpc="1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sz="1400" b="0" i="0" u="sng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华文新魏" panose="02010800040101010101" pitchFamily="2" charset="-122"/>
                  <a:cs typeface="Times New Roman" panose="02020603050405020304" pitchFamily="18" charset="0"/>
                </a:rPr>
                <a:t>领航智造家居科技有限公司</a:t>
              </a:r>
              <a:endParaRPr kumimoji="0" lang="zh-CN" sz="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en-US" altLang="zh-CN" sz="1100" b="0" i="0" u="none" strike="noStrike" cap="none" normalizeH="0" baseline="0" smtClean="0">
                  <a:ln>
                    <a:noFill/>
                  </a:ln>
                  <a:solidFill>
                    <a:srgbClr val="FFFFFF"/>
                  </a:solidFill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rPr>
                <a:t>2016/04/16</a:t>
              </a:r>
              <a:endParaRPr kumimoji="0" lang="en-US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</p:grp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0" y="6298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1104106" y="1172895"/>
            <a:ext cx="2592288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19335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br>
              <a:rPr kumimoji="0" lang="zh-CN" altLang="zh-CN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</a:br>
            <a:r>
              <a:rPr kumimoji="0" lang="zh-CN" sz="3600" b="0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Calibri" panose="020F0502020204030204" pitchFamily="34" charset="0"/>
                <a:ea typeface="华文新魏" panose="02010800040101010101" pitchFamily="2" charset="-122"/>
                <a:cs typeface="Times New Roman" panose="02020603050405020304" pitchFamily="18" charset="0"/>
              </a:rPr>
              <a:t>领航</a:t>
            </a:r>
            <a:r>
              <a:rPr kumimoji="0" lang="en-US" altLang="zh-CN" sz="3600" b="0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Calibri" panose="020F0502020204030204" pitchFamily="34" charset="0"/>
                <a:ea typeface="华文新魏" panose="02010800040101010101" pitchFamily="2" charset="-122"/>
                <a:cs typeface="Times New Roman" panose="02020603050405020304" pitchFamily="18" charset="0"/>
              </a:rPr>
              <a:t>@</a:t>
            </a:r>
            <a:r>
              <a:rPr kumimoji="0" lang="zh-CN" altLang="en-US" sz="3600" b="0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Calibri" panose="020F0502020204030204" pitchFamily="34" charset="0"/>
                <a:ea typeface="华文新魏" panose="02010800040101010101" pitchFamily="2" charset="-122"/>
                <a:cs typeface="Times New Roman" panose="02020603050405020304" pitchFamily="18" charset="0"/>
              </a:rPr>
              <a:t>智造</a:t>
            </a:r>
            <a:endParaRPr kumimoji="0" lang="zh-CN" alt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19335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2" name="Rectangle 13"/>
          <p:cNvSpPr>
            <a:spLocks noChangeArrowheads="1"/>
          </p:cNvSpPr>
          <p:nvPr/>
        </p:nvSpPr>
        <p:spPr bwMode="auto">
          <a:xfrm>
            <a:off x="0" y="55828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13" name="Group 3"/>
          <p:cNvGrpSpPr/>
          <p:nvPr/>
        </p:nvGrpSpPr>
        <p:grpSpPr bwMode="auto">
          <a:xfrm>
            <a:off x="4149080" y="0"/>
            <a:ext cx="2765183" cy="9906000"/>
            <a:chOff x="7329" y="0"/>
            <a:chExt cx="5013" cy="15840"/>
          </a:xfrm>
        </p:grpSpPr>
        <p:grpSp>
          <p:nvGrpSpPr>
            <p:cNvPr id="14" name="Group 4"/>
            <p:cNvGrpSpPr/>
            <p:nvPr/>
          </p:nvGrpSpPr>
          <p:grpSpPr bwMode="auto">
            <a:xfrm>
              <a:off x="7344" y="0"/>
              <a:ext cx="4896" cy="15840"/>
              <a:chOff x="7560" y="0"/>
              <a:chExt cx="4700" cy="15840"/>
            </a:xfrm>
          </p:grpSpPr>
          <p:sp>
            <p:nvSpPr>
              <p:cNvPr id="17" name="Rectangle 5"/>
              <p:cNvSpPr>
                <a:spLocks noChangeArrowheads="1"/>
              </p:cNvSpPr>
              <p:nvPr/>
            </p:nvSpPr>
            <p:spPr bwMode="auto">
              <a:xfrm>
                <a:off x="7755" y="0"/>
                <a:ext cx="4505" cy="15840"/>
              </a:xfrm>
              <a:prstGeom prst="rect">
                <a:avLst/>
              </a:prstGeom>
              <a:solidFill>
                <a:srgbClr val="9BBB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D8D8D8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Rectangle 6" descr="image1"/>
              <p:cNvSpPr>
                <a:spLocks noChangeArrowheads="1"/>
              </p:cNvSpPr>
              <p:nvPr/>
            </p:nvSpPr>
            <p:spPr bwMode="auto">
              <a:xfrm>
                <a:off x="7560" y="8"/>
                <a:ext cx="195" cy="15825"/>
              </a:xfrm>
              <a:prstGeom prst="rect">
                <a:avLst/>
              </a:prstGeom>
              <a:blipFill dpi="0" rotWithShape="0">
                <a:blip r:embed="rId1" cstate="print">
                  <a:alphaModFix amt="80000"/>
                </a:blip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FFFF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5" name="Rectangle 7"/>
            <p:cNvSpPr>
              <a:spLocks noChangeArrowheads="1"/>
            </p:cNvSpPr>
            <p:nvPr/>
          </p:nvSpPr>
          <p:spPr bwMode="auto">
            <a:xfrm>
              <a:off x="7446" y="531"/>
              <a:ext cx="4896" cy="15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80000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FFFF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5760" tIns="182880" rIns="182880" bIns="182880" numCol="1" anchor="b" anchorCtr="0" compatLnSpc="1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en-US" altLang="zh-CN" sz="4800" b="1" i="0" u="none" strike="noStrike" cap="none" normalizeH="0" baseline="0" dirty="0" smtClean="0">
                  <a:ln>
                    <a:noFill/>
                  </a:ln>
                  <a:solidFill>
                    <a:srgbClr val="FFFFFF"/>
                  </a:solidFill>
                  <a:effectLst/>
                  <a:latin typeface="Cambria" panose="02040503050406030204" pitchFamily="18" charset="0"/>
                  <a:ea typeface="宋体" panose="02010600030101010101" pitchFamily="2" charset="-122"/>
                  <a:cs typeface="宋体" panose="02010600030101010101" pitchFamily="2" charset="-122"/>
                </a:rPr>
                <a:t>2016</a:t>
              </a:r>
              <a:endParaRPr kumimoji="0" lang="zh-CN" altLang="zh-C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16" name="Rectangle 8"/>
            <p:cNvSpPr>
              <a:spLocks noChangeArrowheads="1"/>
            </p:cNvSpPr>
            <p:nvPr/>
          </p:nvSpPr>
          <p:spPr bwMode="auto">
            <a:xfrm>
              <a:off x="7329" y="10658"/>
              <a:ext cx="4889" cy="4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80000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FFFF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5760" tIns="182880" rIns="182880" bIns="182880" numCol="1" anchor="b" anchorCtr="0" compatLnSpc="1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altLang="zh-CN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  <a:cs typeface="宋体" panose="02010600030101010101" pitchFamily="2" charset="-122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altLang="zh-CN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  <a:cs typeface="宋体" panose="02010600030101010101" pitchFamily="2" charset="-122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altLang="zh-CN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  <a:cs typeface="宋体" panose="02010600030101010101" pitchFamily="2" charset="-122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altLang="zh-CN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  <a:cs typeface="宋体" panose="02010600030101010101" pitchFamily="2" charset="-122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altLang="zh-CN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  <a:cs typeface="宋体" panose="02010600030101010101" pitchFamily="2" charset="-122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altLang="en-US" sz="1400" b="0" i="0" u="sng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华文新魏" panose="02010800040101010101" pitchFamily="2" charset="-122"/>
                  <a:ea typeface="华文新魏" panose="02010800040101010101" pitchFamily="2" charset="-122"/>
                  <a:cs typeface="宋体" panose="02010600030101010101" pitchFamily="2" charset="-122"/>
                </a:rPr>
                <a:t>领航智造家居科技有限公司</a:t>
              </a:r>
              <a:endParaRPr kumimoji="0" lang="en-US" altLang="zh-CN" sz="12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en-US" altLang="zh-CN" sz="1200" b="0" i="0" u="none" strike="noStrike" cap="none" normalizeH="0" baseline="0" dirty="0" smtClean="0">
                  <a:ln>
                    <a:noFill/>
                  </a:ln>
                  <a:solidFill>
                    <a:srgbClr val="FFFFFF"/>
                  </a:solidFill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宋体" panose="02010600030101010101" pitchFamily="2" charset="-122"/>
                </a:rPr>
                <a:t>2016/04/07</a:t>
              </a:r>
              <a:endParaRPr kumimoji="0" lang="zh-CN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</p:grp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6672" y="3730013"/>
            <a:ext cx="5629275" cy="298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-1" y="3023481"/>
            <a:ext cx="5949281" cy="681380"/>
          </a:xfrm>
          <a:prstGeom prst="rect">
            <a:avLst/>
          </a:prstGeom>
          <a:solidFill>
            <a:srgbClr val="4F81BD"/>
          </a:solidFill>
          <a:ln w="12700">
            <a:solidFill>
              <a:srgbClr val="FFFFFF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D8D8D8"/>
                  </a:outerShdw>
                </a:effectLst>
              </a14:hiddenEffects>
            </a:ext>
          </a:extLst>
        </p:spPr>
        <p:txBody>
          <a:bodyPr vert="horz" wrap="square" lIns="182880" tIns="45720" rIns="182880" bIns="45720" numCol="1" anchor="ctr" anchorCtr="0" compatLnSpc="1"/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FFFFFF"/>
                </a:solidFill>
                <a:latin typeface="Cambria" panose="020405030504060302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南湖</a:t>
            </a:r>
            <a:r>
              <a:rPr lang="zh-CN" altLang="en-US" sz="2800" dirty="0" smtClean="0">
                <a:solidFill>
                  <a:srgbClr val="FFFFFF"/>
                </a:solidFill>
                <a:latin typeface="Cambria" panose="020405030504060302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左岸</a:t>
            </a:r>
            <a:r>
              <a:rPr lang="zh-CN" altLang="en-US" sz="2800" dirty="0">
                <a:solidFill>
                  <a:srgbClr val="FFFFFF"/>
                </a:solidFill>
                <a:latin typeface="Cambria" panose="020405030504060302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赵先生</a:t>
            </a:r>
            <a:r>
              <a:rPr lang="zh-CN" altLang="en-US" sz="2800" dirty="0" smtClean="0">
                <a:solidFill>
                  <a:srgbClr val="FFFFFF"/>
                </a:solidFill>
                <a:latin typeface="Cambria" panose="020405030504060302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家装</a:t>
            </a:r>
            <a:r>
              <a:rPr lang="zh-CN" altLang="en-US" sz="2800" dirty="0">
                <a:solidFill>
                  <a:srgbClr val="FFFFFF"/>
                </a:solidFill>
                <a:latin typeface="Cambria" panose="020405030504060302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产品书</a:t>
            </a:r>
            <a:endParaRPr lang="zh-CN" altLang="en-US" sz="2800" dirty="0">
              <a:solidFill>
                <a:srgbClr val="FFFFFF"/>
              </a:solidFill>
              <a:latin typeface="Cambria" panose="020405030504060302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74116" y="7710411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u="sng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帮助更多的用户更好的</a:t>
            </a:r>
            <a:endParaRPr lang="en-US" altLang="zh-CN" u="sng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r>
              <a:rPr lang="en-US" altLang="zh-CN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	</a:t>
            </a:r>
            <a:r>
              <a:rPr lang="zh-CN" altLang="en-US" u="sng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提升居家生活品质</a:t>
            </a:r>
            <a:endParaRPr lang="zh-CN" altLang="en-US" u="sng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1" y="0"/>
            <a:ext cx="1535757" cy="9906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01" y="0"/>
            <a:ext cx="1352901" cy="9906000"/>
          </a:xfrm>
          <a:prstGeom prst="rect">
            <a:avLst/>
          </a:prstGeom>
        </p:spPr>
      </p:pic>
      <p:sp>
        <p:nvSpPr>
          <p:cNvPr id="22" name="矩形 21"/>
          <p:cNvSpPr/>
          <p:nvPr/>
        </p:nvSpPr>
        <p:spPr>
          <a:xfrm>
            <a:off x="1315206" y="350488"/>
            <a:ext cx="29386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/>
              <a:t>领航</a:t>
            </a:r>
            <a:r>
              <a:rPr lang="en-US" altLang="zh-CN" sz="2400" dirty="0"/>
              <a:t>@</a:t>
            </a:r>
            <a:r>
              <a:rPr lang="zh-CN" altLang="en-US" sz="2400" dirty="0"/>
              <a:t>智</a:t>
            </a:r>
            <a:r>
              <a:rPr lang="zh-CN" altLang="en-US" sz="2400" dirty="0" smtClean="0"/>
              <a:t>造</a:t>
            </a:r>
            <a:endParaRPr lang="zh-CN" altLang="en-US" sz="2400" b="1" dirty="0"/>
          </a:p>
        </p:txBody>
      </p:sp>
      <p:sp>
        <p:nvSpPr>
          <p:cNvPr id="23" name="矩形 22"/>
          <p:cNvSpPr/>
          <p:nvPr/>
        </p:nvSpPr>
        <p:spPr>
          <a:xfrm>
            <a:off x="1309215" y="946469"/>
            <a:ext cx="4594820" cy="5509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b="1" u="sng" kern="1400" dirty="0">
                <a:solidFill>
                  <a:srgbClr val="6633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帮助更多的用户更好的提升居家生活品质</a:t>
            </a:r>
            <a:endParaRPr lang="zh-CN" altLang="en-US" sz="2800" kern="1400" dirty="0">
              <a:solidFill>
                <a:srgbClr val="6633FF"/>
              </a:solidFill>
              <a:latin typeface="Lucida Sans Typewriter" panose="020B0509030504030204"/>
            </a:endParaRPr>
          </a:p>
          <a:p>
            <a:r>
              <a:rPr lang="zh-CN" altLang="en-US" sz="1000" kern="1400" dirty="0">
                <a:solidFill>
                  <a:srgbClr val="000000"/>
                </a:solidFill>
                <a:latin typeface="Times New Roman" panose="02020603050405020304"/>
                <a:ea typeface="宋体" panose="02010600030101010101" pitchFamily="2" charset="-122"/>
              </a:rPr>
              <a:t> </a:t>
            </a:r>
            <a:endParaRPr lang="zh-CN" altLang="en-US" sz="1000" kern="1400" dirty="0">
              <a:solidFill>
                <a:srgbClr val="000000"/>
              </a:solidFill>
              <a:effectLst/>
              <a:latin typeface="Times New Roman" panose="02020603050405020304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196752" y="1543299"/>
            <a:ext cx="5472608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100" b="1" kern="10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领航</a:t>
            </a:r>
            <a:r>
              <a:rPr lang="en-US" altLang="zh-CN" sz="1100" b="1" kern="100" dirty="0">
                <a:solidFill>
                  <a:srgbClr val="000000"/>
                </a:solidFill>
              </a:rPr>
              <a:t>@</a:t>
            </a:r>
            <a:r>
              <a:rPr lang="zh-CN" altLang="en-US" sz="1100" b="1" kern="10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智造家居科技有限公司成立于</a:t>
            </a:r>
            <a:r>
              <a:rPr lang="en-US" altLang="zh-CN" sz="1100" b="1" kern="100" dirty="0">
                <a:solidFill>
                  <a:srgbClr val="000000"/>
                </a:solidFill>
              </a:rPr>
              <a:t>2011</a:t>
            </a:r>
            <a:r>
              <a:rPr lang="zh-CN" altLang="en-US" sz="1100" b="1" kern="10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年，领航</a:t>
            </a:r>
            <a:r>
              <a:rPr lang="en-US" altLang="zh-CN" sz="1100" b="1" kern="100" dirty="0">
                <a:solidFill>
                  <a:srgbClr val="000000"/>
                </a:solidFill>
              </a:rPr>
              <a:t>@</a:t>
            </a:r>
            <a:r>
              <a:rPr lang="zh-CN" altLang="en-US" sz="1100" b="1" kern="10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智造家居科技是公司经过精心规划，通过对家装行业的深度研究，致力于为家装行业消费者解决装修痛点，利用装修</a:t>
            </a:r>
            <a:r>
              <a:rPr lang="en-US" altLang="zh-CN" sz="1100" b="1" kern="100" dirty="0">
                <a:solidFill>
                  <a:srgbClr val="000000"/>
                </a:solidFill>
              </a:rPr>
              <a:t>+</a:t>
            </a:r>
            <a:r>
              <a:rPr lang="zh-CN" altLang="en-US" sz="1100" b="1" kern="10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互联网的全新商业模式，彻底剔除传统装修行业诟病，打造国内首个集约精装垂直生态链服务平台。</a:t>
            </a:r>
            <a:endParaRPr lang="zh-CN" altLang="en-US" sz="1000" b="1" kern="1400" dirty="0">
              <a:solidFill>
                <a:srgbClr val="000000"/>
              </a:solidFill>
              <a:latin typeface="Lucida Sans Typewriter" panose="020B0509030504030204"/>
            </a:endParaRPr>
          </a:p>
          <a:p>
            <a:pPr>
              <a:lnSpc>
                <a:spcPct val="110000"/>
              </a:lnSpc>
            </a:pPr>
            <a:r>
              <a:rPr lang="zh-CN" altLang="en-US" sz="1100" b="1" kern="10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领航</a:t>
            </a:r>
            <a:r>
              <a:rPr lang="en-US" altLang="zh-CN" sz="1100" b="1" kern="100" dirty="0">
                <a:solidFill>
                  <a:srgbClr val="000000"/>
                </a:solidFill>
              </a:rPr>
              <a:t>@</a:t>
            </a:r>
            <a:r>
              <a:rPr lang="zh-CN" altLang="en-US" sz="1100" b="1" kern="10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智造家居平台以消费者为核心，竭诚为全国居家消费提供整体家居解决案，通过供应链整合，聚合国内高品质优势资源</a:t>
            </a:r>
            <a:r>
              <a:rPr lang="zh-CN" altLang="en-US" sz="1400" b="1" kern="10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，</a:t>
            </a:r>
            <a:r>
              <a:rPr lang="zh-CN" altLang="en-US" sz="1100" b="1" kern="10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引领全新的居住理念，倡导全新的生活方式 。</a:t>
            </a:r>
            <a:endParaRPr lang="zh-CN" altLang="en-US" sz="1000" b="1" kern="1400" dirty="0">
              <a:solidFill>
                <a:srgbClr val="000000"/>
              </a:solidFill>
              <a:latin typeface="Lucida Sans Typewriter" panose="020B0509030504030204"/>
            </a:endParaRPr>
          </a:p>
          <a:p>
            <a:r>
              <a:rPr lang="zh-CN" altLang="en-US" sz="1100" kern="1400" dirty="0">
                <a:solidFill>
                  <a:srgbClr val="000000"/>
                </a:solidFill>
                <a:latin typeface="Times New Roman" panose="02020603050405020304"/>
                <a:ea typeface="宋体" panose="02010600030101010101" pitchFamily="2" charset="-122"/>
              </a:rPr>
              <a:t> </a:t>
            </a:r>
            <a:endParaRPr lang="zh-CN" altLang="en-US" sz="1100" kern="1400" dirty="0">
              <a:solidFill>
                <a:srgbClr val="000000"/>
              </a:solidFill>
              <a:effectLst/>
              <a:latin typeface="Times New Roman" panose="02020603050405020304"/>
            </a:endParaRPr>
          </a:p>
        </p:txBody>
      </p:sp>
      <p:grpSp>
        <p:nvGrpSpPr>
          <p:cNvPr id="28" name="Group 19"/>
          <p:cNvGrpSpPr/>
          <p:nvPr/>
        </p:nvGrpSpPr>
        <p:grpSpPr bwMode="auto">
          <a:xfrm>
            <a:off x="767879" y="1610098"/>
            <a:ext cx="541337" cy="331919"/>
            <a:chOff x="107532153" y="107353742"/>
            <a:chExt cx="541522" cy="305485"/>
          </a:xfrm>
        </p:grpSpPr>
        <p:sp>
          <p:nvSpPr>
            <p:cNvPr id="29" name="Oval 20"/>
            <p:cNvSpPr>
              <a:spLocks noChangeArrowheads="1" noChangeShapeType="1"/>
            </p:cNvSpPr>
            <p:nvPr/>
          </p:nvSpPr>
          <p:spPr bwMode="auto">
            <a:xfrm>
              <a:off x="107598914" y="107595163"/>
              <a:ext cx="474761" cy="64064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Oval 21"/>
            <p:cNvSpPr>
              <a:spLocks noChangeArrowheads="1" noChangeShapeType="1"/>
            </p:cNvSpPr>
            <p:nvPr/>
          </p:nvSpPr>
          <p:spPr bwMode="auto">
            <a:xfrm>
              <a:off x="107532153" y="107353742"/>
              <a:ext cx="182475" cy="188587"/>
            </a:xfrm>
            <a:prstGeom prst="ellipse">
              <a:avLst/>
            </a:prstGeom>
            <a:gradFill rotWithShape="1">
              <a:gsLst>
                <a:gs pos="0">
                  <a:srgbClr val="F5FFE1"/>
                </a:gs>
                <a:gs pos="100000">
                  <a:srgbClr val="CCFF66"/>
                </a:gs>
              </a:gsLst>
              <a:path path="rect">
                <a:fillToRect r="100000" b="10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1" name="矩形 30"/>
          <p:cNvSpPr/>
          <p:nvPr/>
        </p:nvSpPr>
        <p:spPr>
          <a:xfrm>
            <a:off x="1765108" y="6825208"/>
            <a:ext cx="4890044" cy="837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1100" b="1" kern="1400" dirty="0">
                <a:solidFill>
                  <a:srgbClr val="6633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  <a:r>
              <a:rPr lang="en-US" altLang="zh-CN" sz="1100" b="1" kern="1400" dirty="0" smtClean="0">
                <a:solidFill>
                  <a:srgbClr val="6633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  </a:t>
            </a:r>
            <a:r>
              <a:rPr lang="zh-CN" altLang="en-US" sz="1100" b="1" kern="1400" dirty="0" smtClean="0">
                <a:solidFill>
                  <a:srgbClr val="6633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尊敬</a:t>
            </a:r>
            <a:r>
              <a:rPr lang="zh-CN" altLang="en-US" sz="1100" b="1" kern="1400" dirty="0">
                <a:solidFill>
                  <a:srgbClr val="6633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的</a:t>
            </a:r>
            <a:r>
              <a:rPr lang="zh-CN" altLang="en-US" sz="1100" b="1" kern="1400" dirty="0" smtClean="0">
                <a:solidFill>
                  <a:srgbClr val="6633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客户赵先生，</a:t>
            </a:r>
            <a:r>
              <a:rPr lang="zh-CN" altLang="en-US" sz="1100" b="1" kern="1400" dirty="0">
                <a:solidFill>
                  <a:srgbClr val="6633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感恩您的信赖选择我们！我们会通过不断创新，倾心为您打造专属您的舒适的居家空间。我们会一直持续为您提供居家生活服务，期望我们的一份微薄之力，能够使您的居家生活更舒适、便捷。</a:t>
            </a:r>
            <a:endParaRPr lang="zh-CN" altLang="en-US" sz="1100" b="1" kern="1400" dirty="0">
              <a:solidFill>
                <a:srgbClr val="6633FF"/>
              </a:solidFill>
              <a:latin typeface="Lucida Sans Typewriter" panose="020B0509030504030204"/>
            </a:endParaRPr>
          </a:p>
          <a:p>
            <a:pPr algn="r">
              <a:lnSpc>
                <a:spcPct val="110000"/>
              </a:lnSpc>
            </a:pPr>
            <a:r>
              <a:rPr lang="zh-CN" altLang="en-US" sz="1100" b="1" kern="1400" dirty="0">
                <a:solidFill>
                  <a:srgbClr val="6633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                                                                </a:t>
            </a:r>
            <a:r>
              <a:rPr lang="zh-CN" altLang="en-US" sz="1100" b="1" kern="1400" dirty="0" smtClean="0">
                <a:solidFill>
                  <a:srgbClr val="6633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领航</a:t>
            </a:r>
            <a:r>
              <a:rPr lang="en-US" altLang="zh-CN" sz="1100" b="1" kern="1400" dirty="0">
                <a:solidFill>
                  <a:srgbClr val="6633FF"/>
                </a:solidFill>
                <a:latin typeface="华文新魏" panose="02010800040101010101" pitchFamily="2" charset="-122"/>
              </a:rPr>
              <a:t>@</a:t>
            </a:r>
            <a:r>
              <a:rPr lang="zh-CN" altLang="en-US" sz="1100" b="1" kern="1400" dirty="0">
                <a:solidFill>
                  <a:srgbClr val="6633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智造创始人</a:t>
            </a:r>
            <a:r>
              <a:rPr lang="en-US" altLang="zh-CN" sz="1100" b="1" kern="1400" dirty="0">
                <a:solidFill>
                  <a:srgbClr val="6633FF"/>
                </a:solidFill>
                <a:latin typeface="华文新魏" panose="02010800040101010101" pitchFamily="2" charset="-122"/>
              </a:rPr>
              <a:t>——</a:t>
            </a:r>
            <a:r>
              <a:rPr lang="zh-CN" altLang="en-US" sz="1100" b="1" kern="1400" dirty="0">
                <a:solidFill>
                  <a:srgbClr val="6633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刘</a:t>
            </a:r>
            <a:r>
              <a:rPr lang="zh-CN" altLang="en-US" sz="1100" b="1" kern="1400" dirty="0" smtClean="0">
                <a:solidFill>
                  <a:srgbClr val="6633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原先</a:t>
            </a:r>
            <a:endParaRPr lang="zh-CN" altLang="en-US" sz="1100" b="1" kern="1400" dirty="0">
              <a:solidFill>
                <a:srgbClr val="6633FF"/>
              </a:solidFill>
              <a:latin typeface="Lucida Sans Typewriter" panose="020B0509030504030204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580644" y="8226011"/>
            <a:ext cx="3429000" cy="23555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800" u="sng" kern="1400" dirty="0">
                <a:solidFill>
                  <a:srgbClr val="000000"/>
                </a:solidFill>
                <a:latin typeface="Lucida Sans" panose="020B0602030504020204"/>
                <a:ea typeface="华文细黑" panose="02010600040101010101" charset="-122"/>
              </a:rPr>
              <a:t>领航智造家居科技</a:t>
            </a:r>
            <a:r>
              <a:rPr lang="zh-CN" altLang="en-US" sz="800" u="sng" kern="1400" dirty="0" smtClean="0">
                <a:solidFill>
                  <a:srgbClr val="000000"/>
                </a:solidFill>
                <a:latin typeface="Lucida Sans" panose="020B0602030504020204"/>
                <a:ea typeface="华文细黑" panose="02010600040101010101" charset="-122"/>
              </a:rPr>
              <a:t>有限公司</a:t>
            </a:r>
            <a:endParaRPr lang="zh-CN" altLang="en-US" sz="800" kern="1400" dirty="0">
              <a:solidFill>
                <a:srgbClr val="000000"/>
              </a:solidFill>
              <a:latin typeface="Lucida Sans" panose="020B0602030504020204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580644" y="8500696"/>
            <a:ext cx="3429000" cy="36317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800" u="sng" kern="1400" dirty="0">
                <a:solidFill>
                  <a:srgbClr val="000000"/>
                </a:solidFill>
                <a:latin typeface="Lucida Sans" panose="020B0602030504020204"/>
                <a:ea typeface="华文细黑" panose="02010600040101010101" charset="-122"/>
              </a:rPr>
              <a:t>地址：成都市金牛区金沙路西巷</a:t>
            </a:r>
            <a:r>
              <a:rPr lang="en-US" altLang="zh-CN" sz="800" u="sng" kern="1400" dirty="0">
                <a:solidFill>
                  <a:srgbClr val="000000"/>
                </a:solidFill>
                <a:latin typeface="Lucida Sans" panose="020B0602030504020204"/>
              </a:rPr>
              <a:t>31</a:t>
            </a:r>
            <a:r>
              <a:rPr lang="zh-CN" altLang="en-US" sz="800" u="sng" kern="1400" dirty="0">
                <a:solidFill>
                  <a:srgbClr val="000000"/>
                </a:solidFill>
                <a:latin typeface="Lucida Sans" panose="020B0602030504020204"/>
                <a:ea typeface="华文细黑" panose="02010600040101010101" charset="-122"/>
              </a:rPr>
              <a:t>号附</a:t>
            </a:r>
            <a:r>
              <a:rPr lang="en-US" altLang="zh-CN" sz="800" u="sng" kern="1400" dirty="0">
                <a:solidFill>
                  <a:srgbClr val="000000"/>
                </a:solidFill>
                <a:latin typeface="Lucida Sans" panose="020B0602030504020204"/>
              </a:rPr>
              <a:t>9</a:t>
            </a:r>
            <a:r>
              <a:rPr lang="zh-CN" altLang="en-US" sz="800" u="sng" kern="1400" dirty="0">
                <a:solidFill>
                  <a:srgbClr val="000000"/>
                </a:solidFill>
                <a:latin typeface="Lucida Sans" panose="020B0602030504020204"/>
                <a:ea typeface="华文细黑" panose="02010600040101010101" charset="-122"/>
              </a:rPr>
              <a:t>号</a:t>
            </a:r>
            <a:endParaRPr lang="zh-CN" altLang="en-US" sz="800" kern="1400" dirty="0">
              <a:solidFill>
                <a:srgbClr val="000000"/>
              </a:solidFill>
              <a:latin typeface="Lucida Sans" panose="020B0602030504020204"/>
            </a:endParaRPr>
          </a:p>
          <a:p>
            <a:pPr>
              <a:lnSpc>
                <a:spcPct val="110000"/>
              </a:lnSpc>
            </a:pPr>
            <a:r>
              <a:rPr lang="zh-CN" altLang="en-US" sz="800" u="sng" kern="1400" dirty="0">
                <a:solidFill>
                  <a:srgbClr val="000000"/>
                </a:solidFill>
                <a:latin typeface="Lucida Sans" panose="020B0602030504020204"/>
                <a:ea typeface="华文细黑" panose="02010600040101010101" charset="-122"/>
              </a:rPr>
              <a:t>电话：</a:t>
            </a:r>
            <a:r>
              <a:rPr lang="en-US" altLang="zh-CN" sz="800" u="sng" kern="1400" dirty="0" smtClean="0">
                <a:solidFill>
                  <a:srgbClr val="000000"/>
                </a:solidFill>
                <a:latin typeface="Lucida Sans" panose="020B0602030504020204"/>
              </a:rPr>
              <a:t>028-85026718</a:t>
            </a:r>
            <a:endParaRPr lang="zh-CN" altLang="en-US" sz="800" kern="1400" dirty="0">
              <a:solidFill>
                <a:srgbClr val="000000"/>
              </a:solidFill>
              <a:latin typeface="Lucida Sans" panose="020B0602030504020204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84177" y="396901"/>
            <a:ext cx="61926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601980" algn="just">
              <a:spcAft>
                <a:spcPts val="0"/>
              </a:spcAft>
            </a:pPr>
            <a:r>
              <a:rPr lang="zh-CN" altLang="zh-CN" b="1" kern="100" dirty="0">
                <a:cs typeface="Times New Roman" panose="02020603050405020304"/>
              </a:rPr>
              <a:t>领航</a:t>
            </a:r>
            <a:r>
              <a:rPr lang="en-US" altLang="zh-CN" b="1" kern="100" dirty="0">
                <a:cs typeface="Times New Roman" panose="02020603050405020304"/>
              </a:rPr>
              <a:t>@</a:t>
            </a:r>
            <a:r>
              <a:rPr lang="zh-CN" altLang="zh-CN" b="1" kern="100" dirty="0">
                <a:cs typeface="Times New Roman" panose="02020603050405020304"/>
              </a:rPr>
              <a:t>智造个性化集约精装客户平面改造布局图</a:t>
            </a:r>
            <a:endParaRPr lang="zh-CN" altLang="zh-CN" sz="1100" kern="100" dirty="0">
              <a:cs typeface="Times New Roman" panose="02020603050405020304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6200000">
            <a:off x="-92466" y="1707157"/>
            <a:ext cx="7145971" cy="571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>
            <a:spLocks noChangeArrowheads="1"/>
          </p:cNvSpPr>
          <p:nvPr/>
        </p:nvSpPr>
        <p:spPr bwMode="auto">
          <a:xfrm>
            <a:off x="-9525" y="457200"/>
            <a:ext cx="6777037" cy="806450"/>
          </a:xfrm>
          <a:prstGeom prst="rect">
            <a:avLst/>
          </a:prstGeom>
          <a:solidFill>
            <a:srgbClr val="548DD4"/>
          </a:solidFill>
          <a:ln w="9525">
            <a:solidFill>
              <a:srgbClr val="31849B"/>
            </a:solidFill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404664" y="3440832"/>
            <a:ext cx="6453336" cy="766763"/>
          </a:xfrm>
          <a:prstGeom prst="rect">
            <a:avLst/>
          </a:prstGeom>
          <a:solidFill>
            <a:srgbClr val="4BACC6"/>
          </a:solidFill>
          <a:ln w="9525">
            <a:solidFill>
              <a:srgbClr val="31849B"/>
            </a:solidFill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767512" y="12700"/>
            <a:ext cx="45719" cy="9893300"/>
          </a:xfrm>
          <a:prstGeom prst="rect">
            <a:avLst/>
          </a:prstGeom>
          <a:solidFill>
            <a:srgbClr val="FFFFFF"/>
          </a:solidFill>
          <a:ln w="9525">
            <a:solidFill>
              <a:srgbClr val="31849B"/>
            </a:solidFill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-9525" y="-15552"/>
            <a:ext cx="90487" cy="9894888"/>
          </a:xfrm>
          <a:prstGeom prst="rect">
            <a:avLst/>
          </a:prstGeom>
          <a:solidFill>
            <a:srgbClr val="FFFFFF"/>
          </a:solidFill>
          <a:ln w="9525">
            <a:solidFill>
              <a:srgbClr val="31849B"/>
            </a:solidFill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698499" y="4485482"/>
            <a:ext cx="2478088" cy="446087"/>
          </a:xfrm>
          <a:prstGeom prst="rect">
            <a:avLst/>
          </a:prstGeom>
          <a:solidFill>
            <a:srgbClr val="4F81BD"/>
          </a:solidFill>
          <a:ln w="38100">
            <a:solidFill>
              <a:srgbClr val="F2F2F2"/>
            </a:solidFill>
            <a:miter lim="800000"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16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基装配置价格：</a:t>
            </a:r>
            <a:r>
              <a:rPr kumimoji="0" lang="zh-CN" altLang="en-US" sz="16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1600" dirty="0" smtClean="0">
                <a:solidFill>
                  <a:srgbClr val="FFFF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49917</a:t>
            </a:r>
            <a:r>
              <a:rPr kumimoji="0" lang="zh-CN" altLang="en-US" sz="16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元</a:t>
            </a:r>
            <a:endParaRPr kumimoji="0" lang="zh-CN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3429000" y="4485482"/>
            <a:ext cx="3024336" cy="446087"/>
          </a:xfrm>
          <a:prstGeom prst="rect">
            <a:avLst/>
          </a:prstGeom>
          <a:solidFill>
            <a:srgbClr val="4F81BD"/>
          </a:solidFill>
          <a:ln w="38100">
            <a:solidFill>
              <a:srgbClr val="F2F2F2"/>
            </a:solidFill>
            <a:miter lim="800000"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zh-CN" sz="16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主材配置价格</a:t>
            </a:r>
            <a:r>
              <a:rPr lang="en-US" altLang="zh-CN" sz="1600" dirty="0" smtClean="0">
                <a:solidFill>
                  <a:srgbClr val="FFFF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:  67911</a:t>
            </a:r>
            <a:r>
              <a:rPr kumimoji="0" lang="zh-CN" altLang="en-US" sz="16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元</a:t>
            </a:r>
            <a:endParaRPr kumimoji="0" lang="zh-CN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" name="AutoShape 6"/>
          <p:cNvSpPr>
            <a:spLocks noChangeArrowheads="1"/>
          </p:cNvSpPr>
          <p:nvPr/>
        </p:nvSpPr>
        <p:spPr bwMode="auto">
          <a:xfrm>
            <a:off x="1587500" y="6657181"/>
            <a:ext cx="3492500" cy="4953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63500" cmpd="thickThin">
            <a:solidFill>
              <a:srgbClr val="C0504D"/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1270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1200" b="0" i="0" u="none" strike="noStrike" cap="none" normalizeH="0" baseline="0" dirty="0" smtClean="0">
                <a:ln>
                  <a:noFill/>
                </a:ln>
                <a:solidFill>
                  <a:srgbClr val="5A5A5A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产品配置总价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rgbClr val="5A5A5A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1200" dirty="0" smtClean="0">
                <a:solidFill>
                  <a:srgbClr val="5A5A5A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：</a:t>
            </a:r>
            <a:r>
              <a:rPr lang="en-US" altLang="zh-CN" sz="1200" dirty="0" smtClean="0">
                <a:solidFill>
                  <a:srgbClr val="5A5A5A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187809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rgbClr val="5A5A5A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元</a:t>
            </a:r>
            <a:endParaRPr kumimoji="0" lang="zh-CN" alt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127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1" name="AutoShape 5"/>
          <p:cNvSpPr>
            <a:spLocks noChangeArrowheads="1"/>
          </p:cNvSpPr>
          <p:nvPr/>
        </p:nvSpPr>
        <p:spPr bwMode="auto">
          <a:xfrm>
            <a:off x="1587500" y="7236619"/>
            <a:ext cx="3492500" cy="4953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63500" cmpd="thickThin">
            <a:solidFill>
              <a:srgbClr val="C0504D"/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1200" b="0" i="0" u="none" strike="noStrike" cap="none" normalizeH="0" baseline="0" dirty="0" smtClean="0">
                <a:ln>
                  <a:noFill/>
                </a:ln>
                <a:solidFill>
                  <a:srgbClr val="5A5A5A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个性化集约精装总价</a:t>
            </a:r>
            <a:r>
              <a:rPr kumimoji="0" lang="en-US" altLang="zh-CN" sz="1200" b="0" i="0" u="none" strike="noStrike" cap="none" normalizeH="0" baseline="0" dirty="0" smtClean="0">
                <a:ln>
                  <a:noFill/>
                </a:ln>
                <a:solidFill>
                  <a:srgbClr val="5A5A5A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:  </a:t>
            </a:r>
            <a:r>
              <a:rPr lang="en-US" altLang="zh-CN" sz="1200" dirty="0" smtClean="0">
                <a:solidFill>
                  <a:srgbClr val="5A5A5A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173584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rgbClr val="5A5A5A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元</a:t>
            </a:r>
            <a:endParaRPr kumimoji="0" lang="zh-CN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715962" y="5050632"/>
            <a:ext cx="2511425" cy="446087"/>
          </a:xfrm>
          <a:prstGeom prst="rect">
            <a:avLst/>
          </a:prstGeom>
          <a:solidFill>
            <a:srgbClr val="4F81BD"/>
          </a:solidFill>
          <a:ln w="38100">
            <a:solidFill>
              <a:srgbClr val="F2F2F2"/>
            </a:solidFill>
            <a:miter lim="800000"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16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家具配置价格：</a:t>
            </a: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29465</a:t>
            </a:r>
            <a:r>
              <a:rPr kumimoji="0" lang="zh-CN" altLang="en-US" sz="16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元</a:t>
            </a:r>
            <a:endParaRPr kumimoji="0" lang="zh-CN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3429000" y="5049044"/>
            <a:ext cx="3024336" cy="446088"/>
          </a:xfrm>
          <a:prstGeom prst="rect">
            <a:avLst/>
          </a:prstGeom>
          <a:solidFill>
            <a:srgbClr val="4F81BD"/>
          </a:solidFill>
          <a:ln w="38100">
            <a:solidFill>
              <a:srgbClr val="F2F2F2"/>
            </a:solidFill>
            <a:miter lim="800000"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16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家电配置价格：</a:t>
            </a:r>
            <a:r>
              <a:rPr kumimoji="0" lang="zh-CN" altLang="en-US" sz="16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27040</a:t>
            </a:r>
            <a:r>
              <a:rPr kumimoji="0" lang="zh-CN" altLang="en-US" sz="16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元</a:t>
            </a:r>
            <a:endParaRPr kumimoji="0" lang="zh-CN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1371600" y="134034"/>
            <a:ext cx="33855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1524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br>
              <a:rPr kumimoji="0" lang="zh-CN" altLang="zh-C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</a:br>
            <a:endParaRPr kumimoji="0" lang="zh-CN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6" name="Rectangle 19"/>
          <p:cNvSpPr>
            <a:spLocks noChangeArrowheads="1"/>
          </p:cNvSpPr>
          <p:nvPr/>
        </p:nvSpPr>
        <p:spPr bwMode="auto">
          <a:xfrm>
            <a:off x="1138089" y="352593"/>
            <a:ext cx="3539752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1333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br>
              <a:rPr kumimoji="0" lang="zh-CN" altLang="zh-CN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</a:br>
            <a:endParaRPr kumimoji="0" lang="zh-CN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13335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b="1" u="sng" dirty="0">
                <a:solidFill>
                  <a:srgbClr val="5A5A5A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南湖左岸</a:t>
            </a:r>
            <a:r>
              <a:rPr lang="en-US" altLang="zh-CN" b="1" u="sng" dirty="0" smtClean="0">
                <a:solidFill>
                  <a:srgbClr val="5A5A5A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X</a:t>
            </a:r>
            <a:r>
              <a:rPr lang="zh-CN" altLang="zh-CN" b="1" u="sng" dirty="0" smtClean="0">
                <a:solidFill>
                  <a:srgbClr val="5A5A5A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女士</a:t>
            </a:r>
            <a:r>
              <a:rPr lang="zh-CN" altLang="zh-CN" b="1" u="sng" dirty="0">
                <a:solidFill>
                  <a:srgbClr val="5A5A5A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精装</a:t>
            </a:r>
            <a:endParaRPr lang="zh-CN" altLang="zh-CN" sz="1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1333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98499" y="1568624"/>
            <a:ext cx="5632028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152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600" b="1" dirty="0">
                <a:solidFill>
                  <a:srgbClr val="5A5A5A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产品配置书</a:t>
            </a:r>
            <a:endParaRPr lang="zh-CN" altLang="en-US" sz="600" dirty="0">
              <a:solidFill>
                <a:prstClr val="black"/>
              </a:solidFill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indent="152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200" b="1" dirty="0">
                <a:solidFill>
                  <a:srgbClr val="5A5A5A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业主姓名</a:t>
            </a:r>
            <a:r>
              <a:rPr lang="zh-CN" altLang="en-US" sz="1200" b="1" dirty="0" smtClean="0">
                <a:solidFill>
                  <a:srgbClr val="5A5A5A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：赵先生</a:t>
            </a:r>
            <a:endParaRPr lang="zh-CN" altLang="en-US" sz="600" dirty="0">
              <a:solidFill>
                <a:prstClr val="black"/>
              </a:solidFill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indent="152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200" b="1" dirty="0">
                <a:solidFill>
                  <a:srgbClr val="5A5A5A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工程名称</a:t>
            </a:r>
            <a:r>
              <a:rPr lang="zh-CN" altLang="en-US" sz="1200" b="1" dirty="0" smtClean="0">
                <a:solidFill>
                  <a:srgbClr val="5A5A5A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：</a:t>
            </a:r>
            <a:r>
              <a:rPr lang="zh-CN" altLang="en-US" sz="1200" b="1" dirty="0">
                <a:solidFill>
                  <a:srgbClr val="5A5A5A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南</a:t>
            </a:r>
            <a:r>
              <a:rPr lang="zh-CN" altLang="en-US" sz="1200" b="1" dirty="0" smtClean="0">
                <a:solidFill>
                  <a:srgbClr val="5A5A5A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湖左岸赵先生</a:t>
            </a:r>
            <a:r>
              <a:rPr lang="zh-CN" altLang="en-US" sz="1200" dirty="0" smtClean="0">
                <a:solidFill>
                  <a:srgbClr val="5A5A5A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精装</a:t>
            </a:r>
            <a:r>
              <a:rPr lang="zh-CN" altLang="en-US" sz="1200" dirty="0">
                <a:solidFill>
                  <a:srgbClr val="5A5A5A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房项目</a:t>
            </a:r>
            <a:endParaRPr lang="zh-CN" altLang="en-US" sz="600" dirty="0">
              <a:solidFill>
                <a:prstClr val="black"/>
              </a:solidFill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indent="152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200" b="1" dirty="0">
                <a:solidFill>
                  <a:srgbClr val="5A5A5A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工程面积</a:t>
            </a:r>
            <a:r>
              <a:rPr lang="zh-CN" altLang="en-US" sz="1200" b="1" dirty="0" smtClean="0">
                <a:solidFill>
                  <a:srgbClr val="5A5A5A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：</a:t>
            </a:r>
            <a:r>
              <a:rPr lang="en-US" altLang="zh-CN" sz="1200" b="1" dirty="0" smtClean="0">
                <a:solidFill>
                  <a:srgbClr val="5A5A5A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99.5</a:t>
            </a:r>
            <a:r>
              <a:rPr lang="en-US" altLang="zh-CN" sz="1200" dirty="0" smtClean="0">
                <a:solidFill>
                  <a:srgbClr val="5A5A5A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㎡</a:t>
            </a:r>
            <a:endParaRPr lang="en-US" altLang="zh-CN" sz="600" dirty="0">
              <a:solidFill>
                <a:prstClr val="black"/>
              </a:solidFill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indent="152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200" b="1" dirty="0">
                <a:solidFill>
                  <a:srgbClr val="5A5A5A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装修风格：现代简约</a:t>
            </a:r>
            <a:endParaRPr lang="zh-CN" altLang="en-US" sz="600" dirty="0">
              <a:solidFill>
                <a:prstClr val="black"/>
              </a:solidFill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indent="152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200" b="1" dirty="0">
                <a:solidFill>
                  <a:srgbClr val="5A5A5A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工程地点：</a:t>
            </a:r>
            <a:r>
              <a:rPr lang="zh-CN" altLang="en-US" sz="1200" b="1" dirty="0" smtClean="0">
                <a:solidFill>
                  <a:srgbClr val="5A5A5A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成都市双流县天府大道南段</a:t>
            </a:r>
            <a:endParaRPr lang="zh-CN" altLang="en-US" dirty="0">
              <a:solidFill>
                <a:prstClr val="black"/>
              </a:solidFill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124744" y="6058694"/>
            <a:ext cx="585792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13335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rgbClr val="5A5A5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成都领航装饰设计有限公司    成都领航</a:t>
            </a:r>
            <a:r>
              <a:rPr lang="en-US" altLang="zh-CN" sz="1000" dirty="0">
                <a:solidFill>
                  <a:srgbClr val="5A5A5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@</a:t>
            </a:r>
            <a:r>
              <a:rPr lang="zh-CN" altLang="en-US" sz="1000" dirty="0">
                <a:solidFill>
                  <a:srgbClr val="5A5A5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智造家居科技有限公司</a:t>
            </a:r>
            <a:endParaRPr lang="zh-CN" altLang="en-US" sz="600" dirty="0">
              <a:solidFill>
                <a:prstClr val="black"/>
              </a:solidFill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9" name="Rectangle 3"/>
          <p:cNvSpPr>
            <a:spLocks noChangeArrowheads="1"/>
          </p:cNvSpPr>
          <p:nvPr/>
        </p:nvSpPr>
        <p:spPr bwMode="auto">
          <a:xfrm>
            <a:off x="715961" y="5612607"/>
            <a:ext cx="2511425" cy="446087"/>
          </a:xfrm>
          <a:prstGeom prst="rect">
            <a:avLst/>
          </a:prstGeom>
          <a:solidFill>
            <a:srgbClr val="4F81BD"/>
          </a:solidFill>
          <a:ln w="38100">
            <a:solidFill>
              <a:srgbClr val="F2F2F2"/>
            </a:solidFill>
            <a:miter lim="800000"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1600" dirty="0">
                <a:solidFill>
                  <a:srgbClr val="FFFF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软装</a:t>
            </a:r>
            <a:r>
              <a:rPr kumimoji="0" lang="zh-CN" sz="16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配置价格：</a:t>
            </a:r>
            <a:r>
              <a:rPr kumimoji="0" lang="zh-CN" altLang="en-US" sz="16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10475</a:t>
            </a:r>
            <a:r>
              <a:rPr kumimoji="0" lang="zh-CN" altLang="en-US" sz="16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元</a:t>
            </a:r>
            <a:endParaRPr kumimoji="0" lang="zh-CN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556792" y="992560"/>
            <a:ext cx="38884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dirty="0" smtClean="0">
                <a:solidFill>
                  <a:prstClr val="black"/>
                </a:solidFill>
              </a:rPr>
              <a:t>领航</a:t>
            </a:r>
            <a:r>
              <a:rPr lang="en-US" altLang="zh-CN" dirty="0" smtClean="0">
                <a:solidFill>
                  <a:prstClr val="black"/>
                </a:solidFill>
              </a:rPr>
              <a:t>@</a:t>
            </a:r>
            <a:r>
              <a:rPr lang="zh-CN" altLang="zh-CN" dirty="0" smtClean="0">
                <a:solidFill>
                  <a:prstClr val="black"/>
                </a:solidFill>
              </a:rPr>
              <a:t>智造科技有限公司（基装配置）</a:t>
            </a:r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76672" y="1573560"/>
            <a:ext cx="2592288" cy="113877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defTabSz="-635" fontAlgn="base">
              <a:spcBef>
                <a:spcPct val="0"/>
              </a:spcBef>
              <a:spcAft>
                <a:spcPct val="0"/>
              </a:spcAft>
              <a:tabLst>
                <a:tab pos="1266825" algn="l"/>
              </a:tabLst>
            </a:pPr>
            <a:r>
              <a:rPr lang="zh-CN" altLang="en-US" sz="1000" b="1" u="sng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业主姓名：</a:t>
            </a:r>
            <a:r>
              <a:rPr lang="zh-CN" altLang="en-US" sz="1000" u="sng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1000" u="sng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XXX</a:t>
            </a:r>
            <a:endParaRPr lang="zh-CN" altLang="en-US" sz="400" dirty="0" smtClean="0">
              <a:solidFill>
                <a:prstClr val="black"/>
              </a:solidFill>
              <a:latin typeface="Arial" panose="020B0604020202020204" pitchFamily="34" charset="0"/>
              <a:cs typeface="宋体" panose="02010600030101010101" pitchFamily="2" charset="-122"/>
            </a:endParaRPr>
          </a:p>
          <a:p>
            <a:pPr defTabSz="-635" eaLnBrk="0" fontAlgn="base" hangingPunct="0">
              <a:spcBef>
                <a:spcPct val="0"/>
              </a:spcBef>
              <a:spcAft>
                <a:spcPct val="0"/>
              </a:spcAft>
              <a:tabLst>
                <a:tab pos="1266825" algn="l"/>
              </a:tabLst>
            </a:pPr>
            <a:r>
              <a:rPr lang="zh-CN" altLang="en-US" sz="1000" b="1" u="sng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工程名称： </a:t>
            </a:r>
            <a:r>
              <a:rPr lang="zh-CN" altLang="en-US" sz="1000" u="sng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南湖左岸</a:t>
            </a:r>
            <a:r>
              <a:rPr lang="en-US" altLang="zh-CN" sz="1000" u="sng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zh-CN" altLang="en-US" sz="1000" u="sng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女士精装房项目</a:t>
            </a:r>
            <a:endParaRPr lang="zh-CN" altLang="en-US" sz="400" dirty="0" smtClean="0">
              <a:solidFill>
                <a:prstClr val="black"/>
              </a:solidFill>
              <a:latin typeface="Arial" panose="020B0604020202020204" pitchFamily="34" charset="0"/>
              <a:cs typeface="宋体" panose="02010600030101010101" pitchFamily="2" charset="-122"/>
            </a:endParaRPr>
          </a:p>
          <a:p>
            <a:pPr defTabSz="-635" eaLnBrk="0" fontAlgn="base" hangingPunct="0">
              <a:spcBef>
                <a:spcPct val="0"/>
              </a:spcBef>
              <a:spcAft>
                <a:spcPct val="0"/>
              </a:spcAft>
              <a:tabLst>
                <a:tab pos="1266825" algn="l"/>
              </a:tabLst>
            </a:pPr>
            <a:r>
              <a:rPr lang="zh-CN" altLang="en-US" sz="1000" b="1" u="sng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工程面积：</a:t>
            </a:r>
            <a:r>
              <a:rPr lang="zh-CN" altLang="en-US" sz="1000" u="sng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1000" u="sng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99.5㎡</a:t>
            </a:r>
            <a:endParaRPr lang="en-US" altLang="zh-CN" sz="400" dirty="0" smtClean="0">
              <a:solidFill>
                <a:prstClr val="black"/>
              </a:solidFill>
              <a:latin typeface="Arial" panose="020B0604020202020204" pitchFamily="34" charset="0"/>
              <a:cs typeface="宋体" panose="02010600030101010101" pitchFamily="2" charset="-122"/>
            </a:endParaRPr>
          </a:p>
          <a:p>
            <a:pPr defTabSz="-635" eaLnBrk="0" fontAlgn="base" hangingPunct="0">
              <a:spcBef>
                <a:spcPct val="0"/>
              </a:spcBef>
              <a:spcAft>
                <a:spcPct val="0"/>
              </a:spcAft>
              <a:tabLst>
                <a:tab pos="1266825" algn="l"/>
              </a:tabLst>
            </a:pPr>
            <a:r>
              <a:rPr lang="zh-CN" altLang="en-US" sz="1000" b="1" u="sng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装修风格： </a:t>
            </a:r>
            <a:r>
              <a:rPr lang="zh-CN" altLang="en-US" sz="1000" u="sng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现代简约</a:t>
            </a:r>
            <a:endParaRPr lang="zh-CN" altLang="en-US" sz="400" dirty="0" smtClean="0">
              <a:solidFill>
                <a:prstClr val="black"/>
              </a:solidFill>
              <a:latin typeface="Arial" panose="020B0604020202020204" pitchFamily="34" charset="0"/>
              <a:cs typeface="宋体" panose="02010600030101010101" pitchFamily="2" charset="-122"/>
            </a:endParaRPr>
          </a:p>
          <a:p>
            <a:pPr defTabSz="-635" eaLnBrk="0" fontAlgn="base" hangingPunct="0">
              <a:spcBef>
                <a:spcPct val="0"/>
              </a:spcBef>
              <a:spcAft>
                <a:spcPct val="0"/>
              </a:spcAft>
              <a:tabLst>
                <a:tab pos="1266825" algn="l"/>
              </a:tabLst>
            </a:pPr>
            <a:r>
              <a:rPr lang="zh-CN" altLang="en-US" sz="1000" b="1" u="sng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工程地点： </a:t>
            </a:r>
            <a:r>
              <a:rPr lang="zh-CN" altLang="en-US" sz="1000" u="sng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成都市双流县天府大道南段</a:t>
            </a:r>
            <a:endParaRPr lang="zh-CN" altLang="en-US" sz="400" dirty="0" smtClean="0">
              <a:solidFill>
                <a:prstClr val="black"/>
              </a:solidFill>
              <a:latin typeface="Arial" panose="020B0604020202020204" pitchFamily="34" charset="0"/>
              <a:cs typeface="宋体" panose="02010600030101010101" pitchFamily="2" charset="-122"/>
            </a:endParaRPr>
          </a:p>
          <a:p>
            <a:pPr defTabSz="-635" eaLnBrk="0" fontAlgn="base" hangingPunct="0">
              <a:spcBef>
                <a:spcPct val="0"/>
              </a:spcBef>
              <a:spcAft>
                <a:spcPct val="0"/>
              </a:spcAft>
              <a:tabLst>
                <a:tab pos="1266825" algn="l"/>
              </a:tabLst>
            </a:pPr>
            <a:endParaRPr lang="zh-CN" altLang="en-US" dirty="0" smtClean="0">
              <a:solidFill>
                <a:prstClr val="black"/>
              </a:solidFill>
              <a:latin typeface="Arial" panose="020B0604020202020204" pitchFamily="34" charset="0"/>
              <a:cs typeface="宋体" panose="02010600030101010101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332656" y="3163542"/>
            <a:ext cx="1656184" cy="338554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b="1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一：</a:t>
            </a:r>
            <a:r>
              <a:rPr lang="zh-CN" altLang="en-US" sz="1600" b="1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电改造部分</a:t>
            </a:r>
            <a:r>
              <a:rPr lang="en-US" altLang="zh-CN" sz="1000" b="1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en-US" altLang="zh-CN" sz="1000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en-US" altLang="zh-CN" dirty="0" smtClean="0">
              <a:solidFill>
                <a:prstClr val="black"/>
              </a:solidFill>
              <a:latin typeface="Arial" panose="020B0604020202020204" pitchFamily="34" charset="0"/>
              <a:cs typeface="宋体" panose="02010600030101010101" pitchFamily="2" charset="-122"/>
            </a:endParaRPr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1495425"/>
            <a:ext cx="6858000" cy="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zh-CN" smtClean="0">
              <a:solidFill>
                <a:prstClr val="black"/>
              </a:solidFill>
              <a:latin typeface="Arial" panose="020B0604020202020204" pitchFamily="34" charset="0"/>
              <a:cs typeface="宋体" panose="02010600030101010101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04664" y="3584848"/>
            <a:ext cx="2232248" cy="2160240"/>
            <a:chOff x="404664" y="3584848"/>
            <a:chExt cx="2232248" cy="2160240"/>
          </a:xfrm>
        </p:grpSpPr>
        <p:sp>
          <p:nvSpPr>
            <p:cNvPr id="18" name="圆角矩形 17"/>
            <p:cNvSpPr/>
            <p:nvPr/>
          </p:nvSpPr>
          <p:spPr>
            <a:xfrm>
              <a:off x="404664" y="3584848"/>
              <a:ext cx="2232248" cy="2160240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35" name="Rectangle 11"/>
            <p:cNvSpPr>
              <a:spLocks noChangeArrowheads="1"/>
            </p:cNvSpPr>
            <p:nvPr/>
          </p:nvSpPr>
          <p:spPr bwMode="auto">
            <a:xfrm>
              <a:off x="548680" y="3621722"/>
              <a:ext cx="1944216" cy="1292662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vert="horz" wrap="square" lIns="91440" tIns="45720" rIns="91440" bIns="45720" numCol="1" anchor="ctr" anchorCtr="0" compatLnSpc="1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00" b="1" dirty="0" smtClean="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（一）：照明及普通插座</a:t>
              </a:r>
              <a:endParaRPr lang="zh-CN" altLang="en-US" sz="400" dirty="0" smtClean="0">
                <a:solidFill>
                  <a:prstClr val="black"/>
                </a:solidFill>
                <a:latin typeface="Arial" panose="020B0604020202020204" pitchFamily="34" charset="0"/>
                <a:cs typeface="宋体" panose="02010600030101010101" pitchFamily="2" charset="-122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00" b="1" dirty="0" smtClean="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明装照明</a:t>
              </a:r>
              <a:r>
                <a:rPr lang="zh-CN" altLang="en-US" sz="1000" dirty="0" smtClean="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线路改造（</a:t>
              </a:r>
              <a:r>
                <a:rPr lang="en-US" altLang="zh-CN" sz="1000" dirty="0" smtClean="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PVC</a:t>
              </a:r>
              <a:r>
                <a:rPr lang="zh-CN" altLang="en-US" sz="1000" dirty="0" smtClean="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管）  </a:t>
              </a:r>
              <a:endParaRPr lang="zh-CN" altLang="en-US" sz="400" dirty="0" smtClean="0">
                <a:solidFill>
                  <a:prstClr val="black"/>
                </a:solidFill>
                <a:latin typeface="Arial" panose="020B0604020202020204" pitchFamily="34" charset="0"/>
                <a:cs typeface="宋体" panose="02010600030101010101" pitchFamily="2" charset="-122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00" b="1" dirty="0" smtClean="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暗装照明</a:t>
              </a:r>
              <a:r>
                <a:rPr lang="zh-CN" altLang="en-US" sz="1000" dirty="0" smtClean="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线路改造（</a:t>
              </a:r>
              <a:r>
                <a:rPr lang="en-US" altLang="zh-CN" sz="1000" dirty="0" smtClean="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PVC</a:t>
              </a:r>
              <a:r>
                <a:rPr lang="zh-CN" altLang="en-US" sz="1000" dirty="0" smtClean="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管）</a:t>
              </a:r>
              <a:endParaRPr lang="zh-CN" altLang="en-US" sz="400" dirty="0" smtClean="0">
                <a:solidFill>
                  <a:prstClr val="black"/>
                </a:solidFill>
                <a:latin typeface="Arial" panose="020B0604020202020204" pitchFamily="34" charset="0"/>
                <a:cs typeface="宋体" panose="02010600030101010101" pitchFamily="2" charset="-122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00" b="1" dirty="0" smtClean="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暗装插座</a:t>
              </a:r>
              <a:r>
                <a:rPr lang="zh-CN" altLang="en-US" sz="1000" dirty="0" smtClean="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线路改造（</a:t>
              </a:r>
              <a:r>
                <a:rPr lang="en-US" altLang="zh-CN" sz="1000" dirty="0" smtClean="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PVC</a:t>
              </a:r>
              <a:r>
                <a:rPr lang="zh-CN" altLang="en-US" sz="1000" dirty="0" smtClean="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管）</a:t>
              </a:r>
              <a:endParaRPr lang="en-US" altLang="zh-CN" sz="1000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品牌：</a:t>
              </a:r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川缆总产三电电缆塔牌</a:t>
              </a:r>
              <a:r>
                <a:rPr lang="en-US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;</a:t>
              </a:r>
              <a:endParaRPr lang="en-US" altLang="zh-CN" sz="1000" dirty="0" smtClean="0">
                <a:solidFill>
                  <a:prstClr val="black"/>
                </a:solidFill>
                <a:latin typeface="宋体" panose="02010600030101010101" pitchFamily="2" charset="-122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型号：</a:t>
              </a:r>
              <a:r>
                <a:rPr lang="en-US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BV2.5</a:t>
              </a:r>
              <a:endParaRPr lang="zh-CN" altLang="zh-CN" sz="1000" dirty="0" smtClean="0">
                <a:solidFill>
                  <a:prstClr val="black"/>
                </a:solidFill>
                <a:latin typeface="宋体" panose="02010600030101010101" pitchFamily="2" charset="-122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dirty="0" smtClean="0">
                <a:solidFill>
                  <a:prstClr val="black"/>
                </a:solidFill>
                <a:latin typeface="Arial" panose="020B0604020202020204" pitchFamily="34" charset="0"/>
                <a:cs typeface="宋体" panose="02010600030101010101" pitchFamily="2" charset="-122"/>
              </a:endParaRPr>
            </a:p>
          </p:txBody>
        </p:sp>
        <p:pic>
          <p:nvPicPr>
            <p:cNvPr id="1036" name="Picture 12" descr="{E4}A@7`RBRZ9IVCH)9GC%O"/>
            <p:cNvPicPr>
              <a:picLocks noChangeAspect="1" noChangeArrowheads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692696" y="4664968"/>
              <a:ext cx="1477963" cy="1031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" name="组合 1"/>
          <p:cNvGrpSpPr/>
          <p:nvPr/>
        </p:nvGrpSpPr>
        <p:grpSpPr>
          <a:xfrm>
            <a:off x="2852936" y="3555036"/>
            <a:ext cx="2232248" cy="2160240"/>
            <a:chOff x="2852936" y="3584848"/>
            <a:chExt cx="2232248" cy="2160240"/>
          </a:xfrm>
        </p:grpSpPr>
        <p:sp>
          <p:nvSpPr>
            <p:cNvPr id="21" name="圆角矩形 20"/>
            <p:cNvSpPr/>
            <p:nvPr/>
          </p:nvSpPr>
          <p:spPr>
            <a:xfrm>
              <a:off x="2852936" y="3584848"/>
              <a:ext cx="2232248" cy="2160240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pic>
          <p:nvPicPr>
            <p:cNvPr id="1038" name="Picture 14" descr="6@]7B{H~I]DQOC_M{5[ISRD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140968" y="4736976"/>
              <a:ext cx="1477963" cy="882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" name="TextBox 21"/>
            <p:cNvSpPr txBox="1"/>
            <p:nvPr/>
          </p:nvSpPr>
          <p:spPr>
            <a:xfrm>
              <a:off x="2924944" y="3656857"/>
              <a:ext cx="1944216" cy="8640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（二 ）空调插座</a:t>
              </a:r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线路改造（</a:t>
              </a:r>
              <a:r>
                <a:rPr lang="en-US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PVC</a:t>
              </a:r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管）</a:t>
              </a:r>
              <a:endParaRPr lang="zh-CN" altLang="zh-CN" sz="1000" dirty="0" smtClean="0">
                <a:solidFill>
                  <a:prstClr val="black"/>
                </a:solidFill>
                <a:latin typeface="宋体" panose="02010600030101010101" pitchFamily="2" charset="-122"/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品牌：</a:t>
              </a:r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川缆总产三电电缆塔牌</a:t>
              </a:r>
              <a:endParaRPr lang="zh-CN" altLang="zh-CN" sz="1000" dirty="0" smtClean="0">
                <a:solidFill>
                  <a:prstClr val="black"/>
                </a:solidFill>
                <a:latin typeface="宋体" panose="02010600030101010101" pitchFamily="2" charset="-122"/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型号：</a:t>
              </a:r>
              <a:r>
                <a:rPr lang="en-US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BV4</a:t>
              </a:r>
              <a:endParaRPr lang="zh-CN" altLang="zh-CN" sz="1000" dirty="0" smtClean="0">
                <a:solidFill>
                  <a:prstClr val="black"/>
                </a:solidFill>
                <a:latin typeface="宋体" panose="02010600030101010101" pitchFamily="2" charset="-122"/>
              </a:endParaRPr>
            </a:p>
            <a:p>
              <a:endParaRPr lang="zh-CN" altLang="en-US" sz="1000" dirty="0">
                <a:solidFill>
                  <a:prstClr val="black"/>
                </a:solidFill>
              </a:endParaRP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548680" y="5961112"/>
            <a:ext cx="19442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1000" b="1" dirty="0" smtClean="0">
                <a:solidFill>
                  <a:prstClr val="black"/>
                </a:solidFill>
              </a:rPr>
              <a:t>（三）电话及网络改造：</a:t>
            </a:r>
            <a:endParaRPr lang="zh-CN" altLang="en-US" dirty="0">
              <a:solidFill>
                <a:prstClr val="black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04664" y="6177136"/>
            <a:ext cx="2232248" cy="2160240"/>
            <a:chOff x="404664" y="6177136"/>
            <a:chExt cx="2232248" cy="2160240"/>
          </a:xfrm>
        </p:grpSpPr>
        <p:sp>
          <p:nvSpPr>
            <p:cNvPr id="28" name="圆角矩形 27"/>
            <p:cNvSpPr/>
            <p:nvPr/>
          </p:nvSpPr>
          <p:spPr>
            <a:xfrm>
              <a:off x="404664" y="6177136"/>
              <a:ext cx="2232248" cy="2160240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764704" y="6393160"/>
              <a:ext cx="172354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1</a:t>
              </a:r>
              <a:r>
                <a:rPr lang="zh-CN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：网络线路</a:t>
              </a:r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改造（</a:t>
              </a:r>
              <a:r>
                <a:rPr lang="en-US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PVC</a:t>
              </a:r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管）</a:t>
              </a:r>
              <a:endParaRPr lang="en-US" altLang="zh-CN" sz="1000" dirty="0" smtClean="0">
                <a:solidFill>
                  <a:prstClr val="black"/>
                </a:solidFill>
                <a:latin typeface="宋体" panose="02010600030101010101" pitchFamily="2" charset="-122"/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品牌</a:t>
              </a:r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：安普</a:t>
              </a:r>
              <a:r>
                <a:rPr lang="en-US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;</a:t>
              </a:r>
              <a:endParaRPr lang="en-US" altLang="zh-CN" sz="1000" dirty="0" smtClean="0">
                <a:solidFill>
                  <a:prstClr val="black"/>
                </a:solidFill>
                <a:latin typeface="宋体" panose="02010600030101010101" pitchFamily="2" charset="-122"/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型号：</a:t>
              </a:r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（</a:t>
              </a:r>
              <a:r>
                <a:rPr lang="en-US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AMP</a:t>
              </a:r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）</a:t>
              </a:r>
              <a:r>
                <a:rPr lang="en-US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6-1859679-6</a:t>
              </a:r>
              <a:endParaRPr lang="en-US" altLang="zh-CN" sz="1000" dirty="0" smtClean="0">
                <a:solidFill>
                  <a:prstClr val="black"/>
                </a:solidFill>
                <a:latin typeface="宋体" panose="02010600030101010101" pitchFamily="2" charset="-122"/>
              </a:endParaRPr>
            </a:p>
            <a:p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六类非屏蔽网线 </a:t>
              </a:r>
              <a:endParaRPr lang="zh-CN" altLang="en-US" sz="1000" dirty="0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pic>
          <p:nvPicPr>
            <p:cNvPr id="1039" name="J_ImgBooth" descr="安普网线 1427071-6 六类非屏蔽网线千兆网线双绞线305米 AMP网线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92696" y="7185248"/>
              <a:ext cx="903288" cy="828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40" name="Picture 16" descr="7a79718e8df92bb437c95f3780a7_700_700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556792" y="7041232"/>
              <a:ext cx="903288" cy="903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5" name="组合 4"/>
          <p:cNvGrpSpPr/>
          <p:nvPr/>
        </p:nvGrpSpPr>
        <p:grpSpPr>
          <a:xfrm>
            <a:off x="2852936" y="6177136"/>
            <a:ext cx="2232248" cy="2160240"/>
            <a:chOff x="2852936" y="6177136"/>
            <a:chExt cx="2232248" cy="2160240"/>
          </a:xfrm>
        </p:grpSpPr>
        <p:sp>
          <p:nvSpPr>
            <p:cNvPr id="32" name="圆角矩形 31"/>
            <p:cNvSpPr/>
            <p:nvPr/>
          </p:nvSpPr>
          <p:spPr>
            <a:xfrm>
              <a:off x="2852936" y="6177136"/>
              <a:ext cx="2232248" cy="2160240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2996952" y="6249144"/>
              <a:ext cx="1915909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2</a:t>
              </a:r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： </a:t>
              </a:r>
              <a:r>
                <a:rPr lang="zh-CN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电话线路</a:t>
              </a:r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改造（</a:t>
              </a:r>
              <a:r>
                <a:rPr lang="en-US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PVC</a:t>
              </a:r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管）</a:t>
              </a:r>
              <a:r>
                <a:rPr lang="en-US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;</a:t>
              </a:r>
              <a:endParaRPr lang="en-US" altLang="zh-CN" sz="1000" dirty="0" smtClean="0">
                <a:solidFill>
                  <a:prstClr val="black"/>
                </a:solidFill>
                <a:latin typeface="宋体" panose="02010600030101010101" pitchFamily="2" charset="-122"/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品牌：</a:t>
              </a:r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安普西蒙</a:t>
              </a:r>
              <a:r>
                <a:rPr lang="en-US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;</a:t>
              </a:r>
              <a:endParaRPr lang="en-US" altLang="zh-CN" sz="1000" dirty="0" smtClean="0">
                <a:solidFill>
                  <a:prstClr val="black"/>
                </a:solidFill>
                <a:latin typeface="宋体" panose="02010600030101010101" pitchFamily="2" charset="-122"/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型号：</a:t>
              </a:r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超五类两对双绞全铜</a:t>
              </a:r>
              <a:r>
                <a:rPr lang="en-US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4</a:t>
              </a:r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芯</a:t>
              </a:r>
              <a:endParaRPr lang="zh-CN" altLang="en-US" sz="1000" dirty="0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pic>
          <p:nvPicPr>
            <p:cNvPr id="1041" name="Picture 17" descr="u=447724274,503081808&amp;fm=21&amp;gp=0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212976" y="7041232"/>
              <a:ext cx="1446213" cy="903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圆角矩形 32"/>
          <p:cNvSpPr/>
          <p:nvPr/>
        </p:nvSpPr>
        <p:spPr>
          <a:xfrm>
            <a:off x="548680" y="7817768"/>
            <a:ext cx="2160240" cy="208823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6" name="圆角矩形 25"/>
          <p:cNvSpPr/>
          <p:nvPr/>
        </p:nvSpPr>
        <p:spPr>
          <a:xfrm>
            <a:off x="548680" y="5745088"/>
            <a:ext cx="2160240" cy="208823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8680" y="272480"/>
            <a:ext cx="13388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b="1" dirty="0" smtClean="0">
                <a:solidFill>
                  <a:prstClr val="black"/>
                </a:solidFill>
              </a:rPr>
              <a:t>（</a:t>
            </a:r>
            <a:r>
              <a:rPr lang="zh-CN" altLang="zh-CN" sz="1000" b="1" dirty="0" smtClean="0">
                <a:solidFill>
                  <a:prstClr val="black"/>
                </a:solidFill>
              </a:rPr>
              <a:t>四</a:t>
            </a:r>
            <a:r>
              <a:rPr lang="zh-CN" altLang="en-US" sz="1000" b="1" dirty="0" smtClean="0">
                <a:solidFill>
                  <a:prstClr val="black"/>
                </a:solidFill>
              </a:rPr>
              <a:t>）</a:t>
            </a:r>
            <a:r>
              <a:rPr lang="zh-CN" altLang="zh-CN" sz="1000" b="1" dirty="0" smtClean="0">
                <a:solidFill>
                  <a:prstClr val="black"/>
                </a:solidFill>
              </a:rPr>
              <a:t>：配电箱改造</a:t>
            </a:r>
            <a:endParaRPr lang="zh-CN" altLang="zh-CN" sz="1000" dirty="0" smtClean="0">
              <a:solidFill>
                <a:prstClr val="black"/>
              </a:solidFill>
            </a:endParaRPr>
          </a:p>
          <a:p>
            <a:endParaRPr lang="zh-CN" altLang="en-US" sz="1000" dirty="0">
              <a:solidFill>
                <a:prstClr val="black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76672" y="632520"/>
            <a:ext cx="2808312" cy="2088232"/>
            <a:chOff x="476672" y="632520"/>
            <a:chExt cx="2808312" cy="2088232"/>
          </a:xfrm>
        </p:grpSpPr>
        <p:sp>
          <p:nvSpPr>
            <p:cNvPr id="7" name="圆角矩形 6"/>
            <p:cNvSpPr/>
            <p:nvPr/>
          </p:nvSpPr>
          <p:spPr>
            <a:xfrm>
              <a:off x="476672" y="632520"/>
              <a:ext cx="2808312" cy="2088232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476672" y="776536"/>
              <a:ext cx="2749471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1</a:t>
              </a:r>
              <a:r>
                <a:rPr lang="zh-CN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：新增空开</a:t>
              </a:r>
              <a:r>
                <a:rPr lang="en-US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;</a:t>
              </a:r>
              <a:r>
                <a:rPr lang="en-US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 </a:t>
              </a:r>
              <a:endParaRPr lang="en-US" altLang="zh-CN" sz="1000" dirty="0" smtClean="0">
                <a:solidFill>
                  <a:prstClr val="black"/>
                </a:solidFill>
                <a:latin typeface="宋体" panose="02010600030101010101" pitchFamily="2" charset="-122"/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品牌：</a:t>
              </a:r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西门子</a:t>
              </a:r>
              <a:r>
                <a:rPr lang="en-US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 </a:t>
              </a:r>
              <a:endParaRPr lang="en-US" altLang="zh-CN" sz="1000" dirty="0" smtClean="0">
                <a:solidFill>
                  <a:prstClr val="black"/>
                </a:solidFill>
                <a:latin typeface="宋体" panose="02010600030101010101" pitchFamily="2" charset="-122"/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型号：</a:t>
              </a:r>
              <a:r>
                <a:rPr lang="en-US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5SJ61207CR </a:t>
              </a:r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标准型小型断路器</a:t>
              </a:r>
              <a:r>
                <a:rPr lang="en-US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 1P</a:t>
              </a:r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单级</a:t>
              </a:r>
              <a:endParaRPr lang="zh-CN" altLang="en-US" sz="1000" dirty="0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pic>
          <p:nvPicPr>
            <p:cNvPr id="14338" name="Picture 2" descr="TB2L"/>
            <p:cNvPicPr>
              <a:picLocks noChangeAspect="1" noChangeArrowheads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620688" y="1496616"/>
              <a:ext cx="1127125" cy="1009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6" name="组合 5"/>
          <p:cNvGrpSpPr/>
          <p:nvPr/>
        </p:nvGrpSpPr>
        <p:grpSpPr>
          <a:xfrm>
            <a:off x="3573016" y="632520"/>
            <a:ext cx="2160240" cy="2088232"/>
            <a:chOff x="3573016" y="632520"/>
            <a:chExt cx="2160240" cy="2088232"/>
          </a:xfrm>
        </p:grpSpPr>
        <p:sp>
          <p:nvSpPr>
            <p:cNvPr id="10" name="圆角矩形 9"/>
            <p:cNvSpPr/>
            <p:nvPr/>
          </p:nvSpPr>
          <p:spPr>
            <a:xfrm>
              <a:off x="3573016" y="632520"/>
              <a:ext cx="2160240" cy="2088232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645024" y="776536"/>
              <a:ext cx="1659429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2</a:t>
              </a:r>
              <a:r>
                <a:rPr lang="zh-CN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：</a:t>
              </a:r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 </a:t>
              </a:r>
              <a:r>
                <a:rPr lang="zh-CN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配电箱改造</a:t>
              </a:r>
              <a:r>
                <a:rPr lang="en-US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; </a:t>
              </a:r>
              <a:endParaRPr lang="en-US" altLang="zh-CN" sz="1000" dirty="0" smtClean="0">
                <a:solidFill>
                  <a:prstClr val="black"/>
                </a:solidFill>
                <a:latin typeface="宋体" panose="02010600030101010101" pitchFamily="2" charset="-122"/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品牌：</a:t>
              </a:r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西门子</a:t>
              </a:r>
              <a:endParaRPr lang="en-US" altLang="zh-CN" sz="1000" dirty="0" smtClean="0">
                <a:solidFill>
                  <a:prstClr val="black"/>
                </a:solidFill>
                <a:latin typeface="宋体" panose="02010600030101010101" pitchFamily="2" charset="-122"/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型号：</a:t>
              </a:r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家用布线箱</a:t>
              </a:r>
              <a:r>
                <a:rPr lang="en-US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 48</a:t>
              </a:r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回路</a:t>
              </a:r>
              <a:endParaRPr lang="zh-CN" altLang="en-US" sz="1000" dirty="0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pic>
          <p:nvPicPr>
            <p:cNvPr id="14339" name="Picture 3" descr="T2VzfSXfhXXXXXXXXX_!!72999805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645024" y="1424608"/>
              <a:ext cx="1138238" cy="1095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4" name="TextBox 13"/>
          <p:cNvSpPr txBox="1"/>
          <p:nvPr/>
        </p:nvSpPr>
        <p:spPr>
          <a:xfrm>
            <a:off x="548680" y="2720752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b="1" dirty="0" smtClean="0">
                <a:solidFill>
                  <a:prstClr val="black"/>
                </a:solidFill>
              </a:rPr>
              <a:t>二：给排水改造</a:t>
            </a:r>
            <a:endParaRPr lang="zh-CN" altLang="en-US" dirty="0">
              <a:solidFill>
                <a:prstClr val="black"/>
              </a:solidFill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548680" y="3152800"/>
            <a:ext cx="2172390" cy="2088232"/>
            <a:chOff x="620688" y="3584848"/>
            <a:chExt cx="2172390" cy="2088232"/>
          </a:xfrm>
        </p:grpSpPr>
        <p:sp>
          <p:nvSpPr>
            <p:cNvPr id="19" name="圆角矩形 18"/>
            <p:cNvSpPr/>
            <p:nvPr/>
          </p:nvSpPr>
          <p:spPr>
            <a:xfrm>
              <a:off x="620688" y="3584848"/>
              <a:ext cx="2160240" cy="2088232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20688" y="3584848"/>
              <a:ext cx="2172390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1</a:t>
              </a:r>
              <a:r>
                <a:rPr lang="zh-CN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：排水管改造 </a:t>
              </a:r>
              <a:endParaRPr lang="en-US" altLang="zh-CN" sz="1000" b="1" dirty="0" smtClean="0">
                <a:solidFill>
                  <a:prstClr val="black"/>
                </a:solidFill>
                <a:latin typeface="宋体" panose="02010600030101010101" pitchFamily="2" charset="-122"/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品牌：</a:t>
              </a:r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金牛管业</a:t>
              </a:r>
              <a:r>
                <a:rPr lang="en-US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; </a:t>
              </a:r>
              <a:endParaRPr lang="en-US" altLang="zh-CN" sz="1000" dirty="0" smtClean="0">
                <a:solidFill>
                  <a:prstClr val="black"/>
                </a:solidFill>
                <a:latin typeface="宋体" panose="02010600030101010101" pitchFamily="2" charset="-122"/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型号：</a:t>
              </a:r>
              <a:r>
                <a:rPr lang="en-US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PVC</a:t>
              </a:r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排水管</a:t>
              </a:r>
              <a:r>
                <a:rPr lang="en-US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 110mm*3.2mm</a:t>
              </a:r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壁厚</a:t>
              </a:r>
              <a:endParaRPr lang="zh-CN" altLang="en-US" sz="1000" dirty="0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pic>
          <p:nvPicPr>
            <p:cNvPr id="14343" name="J_ImgBooth" descr="T24eU3XjVaXXXXXXXX_!!66989199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64704" y="4232920"/>
              <a:ext cx="1573213" cy="13081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4" name="组合 23"/>
          <p:cNvGrpSpPr/>
          <p:nvPr/>
        </p:nvGrpSpPr>
        <p:grpSpPr>
          <a:xfrm>
            <a:off x="3619252" y="3203536"/>
            <a:ext cx="2160240" cy="2088232"/>
            <a:chOff x="3645024" y="3872880"/>
            <a:chExt cx="2160240" cy="2088232"/>
          </a:xfrm>
        </p:grpSpPr>
        <p:sp>
          <p:nvSpPr>
            <p:cNvPr id="20" name="圆角矩形 19"/>
            <p:cNvSpPr/>
            <p:nvPr/>
          </p:nvSpPr>
          <p:spPr>
            <a:xfrm>
              <a:off x="3645024" y="3872880"/>
              <a:ext cx="2160240" cy="2088232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05064" y="4016896"/>
              <a:ext cx="1659429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2</a:t>
              </a:r>
              <a:r>
                <a:rPr lang="zh-CN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：给水管改造</a:t>
              </a:r>
              <a:endParaRPr lang="en-US" altLang="zh-CN" sz="1000" b="1" dirty="0" smtClean="0">
                <a:solidFill>
                  <a:prstClr val="black"/>
                </a:solidFill>
                <a:latin typeface="宋体" panose="02010600030101010101" pitchFamily="2" charset="-122"/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品牌：</a:t>
              </a:r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金牛管业</a:t>
              </a:r>
              <a:r>
                <a:rPr lang="en-US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 ; </a:t>
              </a:r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 </a:t>
              </a:r>
              <a:endParaRPr lang="en-US" altLang="zh-CN" sz="1000" dirty="0" smtClean="0">
                <a:solidFill>
                  <a:prstClr val="black"/>
                </a:solidFill>
                <a:latin typeface="宋体" panose="02010600030101010101" pitchFamily="2" charset="-122"/>
              </a:endParaRPr>
            </a:p>
            <a:p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 </a:t>
              </a:r>
              <a:r>
                <a:rPr lang="zh-CN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型号</a:t>
              </a:r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：（</a:t>
              </a:r>
              <a:r>
                <a:rPr lang="en-US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PPR25</a:t>
              </a:r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热水管） </a:t>
              </a:r>
              <a:endParaRPr lang="zh-CN" altLang="en-US" sz="1000" dirty="0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pic>
          <p:nvPicPr>
            <p:cNvPr id="14344" name="J_ImgBooth" descr="TB14PLAJXXXXXbmXVXXXXXXXXXX_!!0-item_pic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933056" y="4664968"/>
              <a:ext cx="1350963" cy="11906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1" name="TextBox 20"/>
          <p:cNvSpPr txBox="1"/>
          <p:nvPr/>
        </p:nvSpPr>
        <p:spPr>
          <a:xfrm>
            <a:off x="620688" y="538504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b="1" dirty="0" smtClean="0">
                <a:solidFill>
                  <a:prstClr val="black"/>
                </a:solidFill>
              </a:rPr>
              <a:t>三：泥工项目</a:t>
            </a:r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64704" y="5889104"/>
            <a:ext cx="180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b="1" dirty="0" smtClean="0">
                <a:solidFill>
                  <a:prstClr val="black"/>
                </a:solidFill>
                <a:latin typeface="宋体" panose="02010600030101010101" pitchFamily="2" charset="-122"/>
              </a:rPr>
              <a:t>1</a:t>
            </a:r>
            <a:r>
              <a:rPr lang="zh-CN" altLang="zh-CN" sz="1000" b="1" dirty="0" smtClean="0">
                <a:solidFill>
                  <a:prstClr val="black"/>
                </a:solidFill>
                <a:latin typeface="宋体" panose="02010600030101010101" pitchFamily="2" charset="-122"/>
              </a:rPr>
              <a:t>：地面找平</a:t>
            </a:r>
            <a:r>
              <a:rPr lang="en-US" altLang="zh-CN" sz="1000" dirty="0" smtClean="0">
                <a:solidFill>
                  <a:prstClr val="black"/>
                </a:solidFill>
                <a:latin typeface="宋体" panose="02010600030101010101" pitchFamily="2" charset="-122"/>
              </a:rPr>
              <a:t>  </a:t>
            </a:r>
            <a:r>
              <a:rPr lang="zh-CN" altLang="zh-CN" sz="1000" b="1" dirty="0" smtClean="0">
                <a:solidFill>
                  <a:prstClr val="black"/>
                </a:solidFill>
                <a:latin typeface="宋体" panose="02010600030101010101" pitchFamily="2" charset="-122"/>
              </a:rPr>
              <a:t>墙地砖铺贴 </a:t>
            </a:r>
            <a:endParaRPr lang="en-US" altLang="zh-CN" sz="1000" b="1" dirty="0" smtClean="0">
              <a:solidFill>
                <a:prstClr val="black"/>
              </a:solidFill>
              <a:latin typeface="宋体" panose="02010600030101010101" pitchFamily="2" charset="-122"/>
            </a:endParaRPr>
          </a:p>
          <a:p>
            <a:r>
              <a:rPr lang="zh-CN" altLang="zh-CN" sz="1000" b="1" dirty="0" smtClean="0">
                <a:solidFill>
                  <a:prstClr val="black"/>
                </a:solidFill>
                <a:latin typeface="宋体" panose="02010600030101010101" pitchFamily="2" charset="-122"/>
              </a:rPr>
              <a:t>品牌：</a:t>
            </a:r>
            <a:r>
              <a:rPr lang="zh-CN" altLang="zh-CN" sz="1000" dirty="0" smtClean="0">
                <a:solidFill>
                  <a:prstClr val="black"/>
                </a:solidFill>
                <a:latin typeface="宋体" panose="02010600030101010101" pitchFamily="2" charset="-122"/>
              </a:rPr>
              <a:t>拉法基水泥</a:t>
            </a:r>
            <a:r>
              <a:rPr lang="en-US" altLang="zh-CN" sz="1000" dirty="0" smtClean="0">
                <a:solidFill>
                  <a:prstClr val="black"/>
                </a:solidFill>
                <a:latin typeface="宋体" panose="02010600030101010101" pitchFamily="2" charset="-122"/>
              </a:rPr>
              <a:t> </a:t>
            </a:r>
            <a:endParaRPr lang="en-US" altLang="zh-CN" sz="1000" dirty="0" smtClean="0">
              <a:solidFill>
                <a:prstClr val="black"/>
              </a:solidFill>
              <a:latin typeface="宋体" panose="02010600030101010101" pitchFamily="2" charset="-122"/>
            </a:endParaRPr>
          </a:p>
          <a:p>
            <a:r>
              <a:rPr lang="zh-CN" altLang="zh-CN" sz="1000" b="1" dirty="0" smtClean="0">
                <a:solidFill>
                  <a:prstClr val="black"/>
                </a:solidFill>
                <a:latin typeface="宋体" panose="02010600030101010101" pitchFamily="2" charset="-122"/>
              </a:rPr>
              <a:t>型号：</a:t>
            </a:r>
            <a:r>
              <a:rPr lang="en-US" altLang="zh-CN" sz="1000" dirty="0" smtClean="0">
                <a:solidFill>
                  <a:prstClr val="black"/>
                </a:solidFill>
                <a:latin typeface="宋体" panose="02010600030101010101" pitchFamily="2" charset="-122"/>
              </a:rPr>
              <a:t>325</a:t>
            </a:r>
            <a:endParaRPr lang="zh-CN" altLang="zh-CN" sz="1000" dirty="0" smtClean="0">
              <a:solidFill>
                <a:prstClr val="black"/>
              </a:solidFill>
              <a:latin typeface="宋体" panose="02010600030101010101" pitchFamily="2" charset="-122"/>
            </a:endParaRPr>
          </a:p>
          <a:p>
            <a:endParaRPr lang="zh-CN" altLang="en-US" sz="1000" dirty="0">
              <a:solidFill>
                <a:prstClr val="black"/>
              </a:solidFill>
              <a:latin typeface="宋体" panose="02010600030101010101" pitchFamily="2" charset="-122"/>
            </a:endParaRPr>
          </a:p>
        </p:txBody>
      </p:sp>
      <p:pic>
        <p:nvPicPr>
          <p:cNvPr id="14345" name="Picture 9" descr="T17BaqFg4dXXXXXXXX_!!0-item_pic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6712" y="6681192"/>
            <a:ext cx="11906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组合 1"/>
          <p:cNvGrpSpPr/>
          <p:nvPr/>
        </p:nvGrpSpPr>
        <p:grpSpPr>
          <a:xfrm>
            <a:off x="3645024" y="5649764"/>
            <a:ext cx="2160240" cy="2088232"/>
            <a:chOff x="3429000" y="5745088"/>
            <a:chExt cx="2160240" cy="2088232"/>
          </a:xfrm>
        </p:grpSpPr>
        <p:sp>
          <p:nvSpPr>
            <p:cNvPr id="29" name="圆角矩形 28"/>
            <p:cNvSpPr/>
            <p:nvPr/>
          </p:nvSpPr>
          <p:spPr>
            <a:xfrm>
              <a:off x="3429000" y="5745088"/>
              <a:ext cx="2160240" cy="2088232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789040" y="5817096"/>
              <a:ext cx="11464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 2</a:t>
              </a:r>
              <a:r>
                <a:rPr lang="zh-CN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：卫生间回填</a:t>
              </a:r>
              <a:r>
                <a:rPr lang="en-US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 </a:t>
              </a:r>
              <a:endParaRPr lang="en-US" altLang="zh-CN" sz="1000" dirty="0" smtClean="0">
                <a:solidFill>
                  <a:prstClr val="black"/>
                </a:solidFill>
                <a:latin typeface="宋体" panose="02010600030101010101" pitchFamily="2" charset="-122"/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备 注</a:t>
              </a:r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：轻质碳渣</a:t>
              </a:r>
              <a:endParaRPr lang="zh-CN" altLang="en-US" sz="1000" dirty="0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pic>
          <p:nvPicPr>
            <p:cNvPr id="14346" name="Picture 10" descr="u=2911303412,339898412&amp;fm=21&amp;gp=0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861048" y="6609184"/>
              <a:ext cx="1244600" cy="946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0" name="TextBox 29"/>
          <p:cNvSpPr txBox="1"/>
          <p:nvPr/>
        </p:nvSpPr>
        <p:spPr>
          <a:xfrm>
            <a:off x="692696" y="8049344"/>
            <a:ext cx="1800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b="1" dirty="0" smtClean="0">
                <a:solidFill>
                  <a:prstClr val="black"/>
                </a:solidFill>
                <a:latin typeface="宋体" panose="02010600030101010101" pitchFamily="2" charset="-122"/>
              </a:rPr>
              <a:t>3</a:t>
            </a:r>
            <a:r>
              <a:rPr lang="zh-CN" altLang="zh-CN" sz="1000" b="1" dirty="0" smtClean="0">
                <a:solidFill>
                  <a:prstClr val="black"/>
                </a:solidFill>
                <a:latin typeface="宋体" panose="02010600030101010101" pitchFamily="2" charset="-122"/>
              </a:rPr>
              <a:t>：厨房卫生间防水</a:t>
            </a:r>
            <a:endParaRPr lang="en-US" altLang="zh-CN" sz="1000" b="1" dirty="0" smtClean="0">
              <a:solidFill>
                <a:prstClr val="black"/>
              </a:solidFill>
              <a:latin typeface="宋体" panose="02010600030101010101" pitchFamily="2" charset="-122"/>
            </a:endParaRPr>
          </a:p>
          <a:p>
            <a:r>
              <a:rPr lang="zh-CN" altLang="zh-CN" sz="1000" b="1" dirty="0" smtClean="0">
                <a:solidFill>
                  <a:prstClr val="black"/>
                </a:solidFill>
                <a:latin typeface="宋体" panose="02010600030101010101" pitchFamily="2" charset="-122"/>
              </a:rPr>
              <a:t>品牌：</a:t>
            </a:r>
            <a:r>
              <a:rPr lang="zh-CN" altLang="zh-CN" sz="1000" dirty="0" smtClean="0">
                <a:solidFill>
                  <a:prstClr val="black"/>
                </a:solidFill>
                <a:latin typeface="宋体" panose="02010600030101010101" pitchFamily="2" charset="-122"/>
              </a:rPr>
              <a:t>立桂湖防水 </a:t>
            </a:r>
            <a:endParaRPr lang="en-US" altLang="zh-CN" sz="1000" dirty="0" smtClean="0">
              <a:solidFill>
                <a:prstClr val="black"/>
              </a:solidFill>
              <a:latin typeface="宋体" panose="02010600030101010101" pitchFamily="2" charset="-122"/>
            </a:endParaRPr>
          </a:p>
          <a:p>
            <a:r>
              <a:rPr lang="zh-CN" altLang="zh-CN" sz="1000" b="1" dirty="0" smtClean="0">
                <a:solidFill>
                  <a:prstClr val="black"/>
                </a:solidFill>
                <a:latin typeface="宋体" panose="02010600030101010101" pitchFamily="2" charset="-122"/>
              </a:rPr>
              <a:t>型号：</a:t>
            </a:r>
            <a:r>
              <a:rPr lang="en-US" altLang="zh-CN" sz="1000" dirty="0" smtClean="0">
                <a:solidFill>
                  <a:prstClr val="black"/>
                </a:solidFill>
                <a:latin typeface="宋体" panose="02010600030101010101" pitchFamily="2" charset="-122"/>
              </a:rPr>
              <a:t>FSB-B</a:t>
            </a:r>
            <a:endParaRPr lang="zh-CN" altLang="en-US" sz="1000" dirty="0">
              <a:solidFill>
                <a:prstClr val="black"/>
              </a:solidFill>
              <a:latin typeface="宋体" panose="02010600030101010101" pitchFamily="2" charset="-122"/>
            </a:endParaRPr>
          </a:p>
        </p:txBody>
      </p:sp>
      <p:pic>
        <p:nvPicPr>
          <p:cNvPr id="14347" name="图片 4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2696" y="8625408"/>
            <a:ext cx="977900" cy="114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圆角矩形 33"/>
          <p:cNvSpPr/>
          <p:nvPr/>
        </p:nvSpPr>
        <p:spPr>
          <a:xfrm>
            <a:off x="3645024" y="7817768"/>
            <a:ext cx="2160240" cy="208823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694720" y="8049344"/>
            <a:ext cx="19168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b="1" dirty="0" smtClean="0">
                <a:solidFill>
                  <a:prstClr val="black"/>
                </a:solidFill>
                <a:latin typeface="宋体" panose="02010600030101010101" pitchFamily="2" charset="-122"/>
              </a:rPr>
              <a:t>4</a:t>
            </a:r>
            <a:r>
              <a:rPr lang="zh-CN" altLang="zh-CN" sz="1000" b="1" dirty="0" smtClean="0">
                <a:solidFill>
                  <a:prstClr val="black"/>
                </a:solidFill>
                <a:latin typeface="宋体" panose="02010600030101010101" pitchFamily="2" charset="-122"/>
              </a:rPr>
              <a:t>：包水管</a:t>
            </a:r>
            <a:r>
              <a:rPr lang="en-US" altLang="zh-CN" sz="1000" b="1" dirty="0" smtClean="0">
                <a:solidFill>
                  <a:prstClr val="black"/>
                </a:solidFill>
                <a:latin typeface="宋体" panose="02010600030101010101" pitchFamily="2" charset="-122"/>
              </a:rPr>
              <a:t> </a:t>
            </a:r>
            <a:endParaRPr lang="en-US" altLang="zh-CN" sz="1000" b="1" dirty="0" smtClean="0">
              <a:solidFill>
                <a:prstClr val="black"/>
              </a:solidFill>
              <a:latin typeface="宋体" panose="02010600030101010101" pitchFamily="2" charset="-122"/>
            </a:endParaRPr>
          </a:p>
          <a:p>
            <a:r>
              <a:rPr lang="zh-CN" altLang="zh-CN" sz="1000" b="1" dirty="0" smtClean="0">
                <a:solidFill>
                  <a:prstClr val="black"/>
                </a:solidFill>
                <a:latin typeface="宋体" panose="02010600030101010101" pitchFamily="2" charset="-122"/>
              </a:rPr>
              <a:t>备注：页岩砖砌</a:t>
            </a:r>
            <a:r>
              <a:rPr lang="en-US" altLang="zh-CN" sz="1000" b="1" dirty="0" smtClean="0">
                <a:solidFill>
                  <a:prstClr val="black"/>
                </a:solidFill>
                <a:latin typeface="宋体" panose="02010600030101010101" pitchFamily="2" charset="-122"/>
              </a:rPr>
              <a:t>+</a:t>
            </a:r>
            <a:r>
              <a:rPr lang="zh-CN" altLang="zh-CN" sz="1000" b="1" dirty="0" smtClean="0">
                <a:solidFill>
                  <a:prstClr val="black"/>
                </a:solidFill>
                <a:latin typeface="宋体" panose="02010600030101010101" pitchFamily="2" charset="-122"/>
              </a:rPr>
              <a:t>挂防裂网</a:t>
            </a:r>
            <a:endParaRPr lang="zh-CN" altLang="en-US" sz="1000" dirty="0">
              <a:solidFill>
                <a:prstClr val="black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圆角矩形 25"/>
          <p:cNvSpPr/>
          <p:nvPr/>
        </p:nvSpPr>
        <p:spPr>
          <a:xfrm>
            <a:off x="332656" y="6537176"/>
            <a:ext cx="4824536" cy="208823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latin typeface="宋体" panose="02010600030101010101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0648" y="272480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b="1" dirty="0" smtClean="0">
                <a:solidFill>
                  <a:prstClr val="black"/>
                </a:solidFill>
                <a:latin typeface="宋体" panose="02010600030101010101" pitchFamily="2" charset="-122"/>
              </a:rPr>
              <a:t>四：漆工项目</a:t>
            </a:r>
            <a:endParaRPr lang="zh-CN" altLang="en-US" dirty="0">
              <a:solidFill>
                <a:prstClr val="black"/>
              </a:solidFill>
              <a:latin typeface="宋体" panose="02010600030101010101" pitchFamily="2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260648" y="704528"/>
            <a:ext cx="1656184" cy="2088232"/>
            <a:chOff x="260648" y="704528"/>
            <a:chExt cx="1656184" cy="2088232"/>
          </a:xfrm>
        </p:grpSpPr>
        <p:sp>
          <p:nvSpPr>
            <p:cNvPr id="7" name="圆角矩形 6"/>
            <p:cNvSpPr/>
            <p:nvPr/>
          </p:nvSpPr>
          <p:spPr>
            <a:xfrm>
              <a:off x="260648" y="704528"/>
              <a:ext cx="1656184" cy="2088232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404664" y="704528"/>
              <a:ext cx="1338828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1</a:t>
              </a:r>
              <a:r>
                <a:rPr lang="zh-CN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：墙面基层处理</a:t>
              </a:r>
              <a:r>
                <a:rPr lang="en-US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 </a:t>
              </a:r>
              <a:endParaRPr lang="en-US" altLang="zh-CN" sz="1000" dirty="0" smtClean="0">
                <a:solidFill>
                  <a:prstClr val="black"/>
                </a:solidFill>
                <a:latin typeface="宋体" panose="02010600030101010101" pitchFamily="2" charset="-122"/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品牌：</a:t>
              </a:r>
              <a:r>
                <a:rPr lang="zh-CN" altLang="en-US" sz="1000" dirty="0">
                  <a:solidFill>
                    <a:prstClr val="black"/>
                  </a:solidFill>
                  <a:latin typeface="宋体" panose="02010600030101010101" pitchFamily="2" charset="-122"/>
                </a:rPr>
                <a:t>卓邦</a:t>
              </a:r>
              <a:r>
                <a:rPr lang="en-US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 </a:t>
              </a:r>
              <a:endParaRPr lang="en-US" altLang="zh-CN" sz="1000" b="1" dirty="0" smtClean="0">
                <a:solidFill>
                  <a:prstClr val="black"/>
                </a:solidFill>
                <a:latin typeface="宋体" panose="02010600030101010101" pitchFamily="2" charset="-122"/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型号：</a:t>
              </a:r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鸟巢腻子系列</a:t>
              </a:r>
              <a:endParaRPr lang="zh-CN" altLang="en-US" sz="1000" dirty="0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pic>
          <p:nvPicPr>
            <p:cNvPr id="15362" name="Picture 2"/>
            <p:cNvPicPr>
              <a:picLocks noChangeAspect="1" noChangeArrowheads="1"/>
            </p:cNvPicPr>
            <p:nvPr/>
          </p:nvPicPr>
          <p:blipFill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76672" y="1235525"/>
              <a:ext cx="1104900" cy="14129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9" name="组合 8"/>
          <p:cNvGrpSpPr/>
          <p:nvPr/>
        </p:nvGrpSpPr>
        <p:grpSpPr>
          <a:xfrm>
            <a:off x="2564904" y="704528"/>
            <a:ext cx="1656184" cy="2088232"/>
            <a:chOff x="2564904" y="704528"/>
            <a:chExt cx="1656184" cy="2088232"/>
          </a:xfrm>
        </p:grpSpPr>
        <p:sp>
          <p:nvSpPr>
            <p:cNvPr id="10" name="圆角矩形 9"/>
            <p:cNvSpPr/>
            <p:nvPr/>
          </p:nvSpPr>
          <p:spPr>
            <a:xfrm>
              <a:off x="2564904" y="704528"/>
              <a:ext cx="1656184" cy="2088232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708920" y="776536"/>
              <a:ext cx="1467068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 2</a:t>
              </a:r>
              <a:r>
                <a:rPr lang="zh-CN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：界面剂 </a:t>
              </a:r>
              <a:endParaRPr lang="en-US" altLang="zh-CN" sz="1000" b="1" dirty="0" smtClean="0">
                <a:solidFill>
                  <a:prstClr val="black"/>
                </a:solidFill>
                <a:latin typeface="宋体" panose="02010600030101010101" pitchFamily="2" charset="-122"/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品牌：</a:t>
              </a:r>
              <a:r>
                <a:rPr lang="zh-CN" altLang="en-US" sz="1000" dirty="0">
                  <a:solidFill>
                    <a:prstClr val="black"/>
                  </a:solidFill>
                  <a:latin typeface="宋体" panose="02010600030101010101" pitchFamily="2" charset="-122"/>
                </a:rPr>
                <a:t>多邦</a:t>
              </a:r>
              <a:endParaRPr lang="en-US" altLang="zh-CN" sz="1000" dirty="0" smtClean="0">
                <a:solidFill>
                  <a:prstClr val="black"/>
                </a:solidFill>
                <a:latin typeface="宋体" panose="02010600030101010101" pitchFamily="2" charset="-122"/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型号：</a:t>
              </a:r>
              <a:r>
                <a:rPr lang="zh-CN" altLang="zh-CN" sz="1000" dirty="0" smtClean="0">
                  <a:solidFill>
                    <a:prstClr val="black"/>
                  </a:solidFill>
                  <a:latin typeface="宋体" panose="02010600030101010101" pitchFamily="2" charset="-122"/>
                </a:rPr>
                <a:t>界面处理胶粘剂</a:t>
              </a:r>
              <a:endParaRPr lang="zh-CN" altLang="en-US" sz="1000" dirty="0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pic>
          <p:nvPicPr>
            <p:cNvPr id="15363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708920" y="1355204"/>
              <a:ext cx="1317625" cy="13176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6" name="组合 5"/>
          <p:cNvGrpSpPr/>
          <p:nvPr/>
        </p:nvGrpSpPr>
        <p:grpSpPr>
          <a:xfrm>
            <a:off x="4653136" y="776536"/>
            <a:ext cx="1656184" cy="2088232"/>
            <a:chOff x="4653136" y="776536"/>
            <a:chExt cx="1656184" cy="2088232"/>
          </a:xfrm>
        </p:grpSpPr>
        <p:sp>
          <p:nvSpPr>
            <p:cNvPr id="13" name="圆角矩形 12"/>
            <p:cNvSpPr/>
            <p:nvPr/>
          </p:nvSpPr>
          <p:spPr>
            <a:xfrm>
              <a:off x="4653136" y="776536"/>
              <a:ext cx="1656184" cy="2088232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941168" y="776536"/>
              <a:ext cx="1188146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b="1" dirty="0" smtClean="0">
                  <a:solidFill>
                    <a:prstClr val="black"/>
                  </a:solidFill>
                </a:rPr>
                <a:t>3</a:t>
              </a:r>
              <a:r>
                <a:rPr lang="zh-CN" altLang="zh-CN" sz="1000" b="1" dirty="0" smtClean="0">
                  <a:solidFill>
                    <a:prstClr val="black"/>
                  </a:solidFill>
                </a:rPr>
                <a:t>：乳胶漆</a:t>
              </a:r>
              <a:r>
                <a:rPr lang="en-US" altLang="zh-CN" sz="1000" b="1" dirty="0" smtClean="0">
                  <a:solidFill>
                    <a:prstClr val="black"/>
                  </a:solidFill>
                </a:rPr>
                <a:t>(</a:t>
              </a:r>
              <a:r>
                <a:rPr lang="zh-CN" altLang="zh-CN" sz="1000" b="1" dirty="0" smtClean="0">
                  <a:solidFill>
                    <a:prstClr val="black"/>
                  </a:solidFill>
                </a:rPr>
                <a:t>机喷）</a:t>
              </a:r>
              <a:endParaRPr lang="en-US" altLang="zh-CN" sz="1000" b="1" dirty="0" smtClean="0">
                <a:solidFill>
                  <a:prstClr val="black"/>
                </a:solidFill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</a:rPr>
                <a:t>品牌：</a:t>
              </a:r>
              <a:r>
                <a:rPr lang="zh-CN" altLang="zh-CN" sz="1000" dirty="0" smtClean="0">
                  <a:solidFill>
                    <a:prstClr val="black"/>
                  </a:solidFill>
                </a:rPr>
                <a:t>立邦</a:t>
              </a:r>
              <a:r>
                <a:rPr lang="zh-CN" altLang="zh-CN" sz="1000" b="1" dirty="0" smtClean="0">
                  <a:solidFill>
                    <a:prstClr val="black"/>
                  </a:solidFill>
                </a:rPr>
                <a:t> </a:t>
              </a:r>
              <a:endParaRPr lang="en-US" altLang="zh-CN" sz="1000" b="1" dirty="0" smtClean="0">
                <a:solidFill>
                  <a:prstClr val="black"/>
                </a:solidFill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</a:rPr>
                <a:t>型号：</a:t>
              </a:r>
              <a:r>
                <a:rPr lang="zh-CN" altLang="zh-CN" sz="1000" dirty="0" smtClean="0">
                  <a:solidFill>
                    <a:prstClr val="black"/>
                  </a:solidFill>
                </a:rPr>
                <a:t>净味</a:t>
              </a:r>
              <a:r>
                <a:rPr lang="en-US" altLang="zh-CN" sz="1000" dirty="0" smtClean="0">
                  <a:solidFill>
                    <a:prstClr val="black"/>
                  </a:solidFill>
                </a:rPr>
                <a:t>120</a:t>
              </a:r>
              <a:endParaRPr lang="zh-CN" altLang="en-US" sz="1000" dirty="0">
                <a:solidFill>
                  <a:prstClr val="black"/>
                </a:solidFill>
              </a:endParaRPr>
            </a:p>
          </p:txBody>
        </p:sp>
        <p:pic>
          <p:nvPicPr>
            <p:cNvPr id="1536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797152" y="1352600"/>
              <a:ext cx="1233488" cy="1509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4" name="TextBox 13"/>
          <p:cNvSpPr txBox="1"/>
          <p:nvPr/>
        </p:nvSpPr>
        <p:spPr>
          <a:xfrm>
            <a:off x="620688" y="3152800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b="1" dirty="0" smtClean="0">
                <a:solidFill>
                  <a:prstClr val="black"/>
                </a:solidFill>
              </a:rPr>
              <a:t>五：木工项目</a:t>
            </a:r>
            <a:endParaRPr lang="zh-CN" altLang="en-US" dirty="0">
              <a:solidFill>
                <a:prstClr val="black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32656" y="3656856"/>
            <a:ext cx="1656184" cy="2088232"/>
            <a:chOff x="332656" y="3656856"/>
            <a:chExt cx="1656184" cy="2088232"/>
          </a:xfrm>
        </p:grpSpPr>
        <p:sp>
          <p:nvSpPr>
            <p:cNvPr id="17" name="圆角矩形 16"/>
            <p:cNvSpPr/>
            <p:nvPr/>
          </p:nvSpPr>
          <p:spPr>
            <a:xfrm>
              <a:off x="332656" y="3656856"/>
              <a:ext cx="1656184" cy="2088232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04664" y="3800872"/>
              <a:ext cx="1579278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b="1" dirty="0" smtClean="0">
                  <a:solidFill>
                    <a:prstClr val="black"/>
                  </a:solidFill>
                </a:rPr>
                <a:t>1</a:t>
              </a:r>
              <a:r>
                <a:rPr lang="zh-CN" altLang="zh-CN" sz="1000" b="1" dirty="0" smtClean="0">
                  <a:solidFill>
                    <a:prstClr val="black"/>
                  </a:solidFill>
                </a:rPr>
                <a:t>：石膏板吊顶</a:t>
              </a:r>
              <a:endParaRPr lang="en-US" altLang="zh-CN" sz="1000" b="1" dirty="0" smtClean="0">
                <a:solidFill>
                  <a:prstClr val="black"/>
                </a:solidFill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</a:rPr>
                <a:t>品牌：</a:t>
              </a:r>
              <a:r>
                <a:rPr lang="zh-CN" altLang="zh-CN" sz="1000" dirty="0" smtClean="0">
                  <a:solidFill>
                    <a:prstClr val="black"/>
                  </a:solidFill>
                </a:rPr>
                <a:t>拉法基</a:t>
              </a:r>
              <a:r>
                <a:rPr lang="zh-CN" altLang="zh-CN" sz="1000" b="1" dirty="0" smtClean="0">
                  <a:solidFill>
                    <a:prstClr val="black"/>
                  </a:solidFill>
                </a:rPr>
                <a:t> </a:t>
              </a:r>
              <a:endParaRPr lang="en-US" altLang="zh-CN" sz="1000" b="1" dirty="0" smtClean="0">
                <a:solidFill>
                  <a:prstClr val="black"/>
                </a:solidFill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</a:rPr>
                <a:t>型号：</a:t>
              </a:r>
              <a:r>
                <a:rPr lang="en-US" altLang="zh-CN" sz="1000" b="1" dirty="0" smtClean="0">
                  <a:solidFill>
                    <a:prstClr val="black"/>
                  </a:solidFill>
                </a:rPr>
                <a:t>12mm</a:t>
              </a:r>
              <a:r>
                <a:rPr lang="zh-CN" altLang="zh-CN" sz="1000" b="1" dirty="0" smtClean="0">
                  <a:solidFill>
                    <a:prstClr val="black"/>
                  </a:solidFill>
                </a:rPr>
                <a:t>纸面石膏板</a:t>
              </a:r>
              <a:r>
                <a:rPr lang="en-US" altLang="zh-CN" sz="1000" b="1" dirty="0" smtClean="0">
                  <a:solidFill>
                    <a:prstClr val="black"/>
                  </a:solidFill>
                </a:rPr>
                <a:t> </a:t>
              </a:r>
              <a:endParaRPr lang="zh-CN" altLang="en-US" sz="1000" dirty="0">
                <a:solidFill>
                  <a:prstClr val="black"/>
                </a:solidFill>
              </a:endParaRPr>
            </a:p>
          </p:txBody>
        </p:sp>
        <p:pic>
          <p:nvPicPr>
            <p:cNvPr id="15365" name="J_ImgBooth" descr="T13oOsFX4XXXXXXXXX_!!0-item_pic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76672" y="4376936"/>
              <a:ext cx="1360488" cy="11160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" name="圆角矩形 17"/>
          <p:cNvSpPr/>
          <p:nvPr/>
        </p:nvSpPr>
        <p:spPr>
          <a:xfrm>
            <a:off x="2204864" y="3656856"/>
            <a:ext cx="2448272" cy="208823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latin typeface="宋体" panose="02010600030101010101" pitchFamily="2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276872" y="3872880"/>
            <a:ext cx="244827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b="1" dirty="0" smtClean="0">
                <a:solidFill>
                  <a:prstClr val="black"/>
                </a:solidFill>
              </a:rPr>
              <a:t>2</a:t>
            </a:r>
            <a:r>
              <a:rPr lang="zh-CN" altLang="zh-CN" sz="1000" b="1" dirty="0" smtClean="0">
                <a:solidFill>
                  <a:prstClr val="black"/>
                </a:solidFill>
              </a:rPr>
              <a:t>：龙骨</a:t>
            </a:r>
            <a:endParaRPr lang="en-US" altLang="zh-CN" sz="1000" b="1" dirty="0" smtClean="0">
              <a:solidFill>
                <a:prstClr val="black"/>
              </a:solidFill>
            </a:endParaRPr>
          </a:p>
          <a:p>
            <a:r>
              <a:rPr lang="zh-CN" altLang="zh-CN" sz="1000" b="1" dirty="0" smtClean="0">
                <a:solidFill>
                  <a:prstClr val="black"/>
                </a:solidFill>
              </a:rPr>
              <a:t> 品 牌</a:t>
            </a:r>
            <a:endParaRPr lang="en-US" altLang="zh-CN" sz="1000" b="1" dirty="0" smtClean="0">
              <a:solidFill>
                <a:prstClr val="black"/>
              </a:solidFill>
            </a:endParaRPr>
          </a:p>
          <a:p>
            <a:r>
              <a:rPr lang="en-US" altLang="zh-CN" sz="1000" b="1" dirty="0" smtClean="0">
                <a:solidFill>
                  <a:prstClr val="black"/>
                </a:solidFill>
              </a:rPr>
              <a:t> </a:t>
            </a:r>
            <a:r>
              <a:rPr lang="zh-CN" altLang="zh-CN" sz="1000" b="1" dirty="0" smtClean="0">
                <a:solidFill>
                  <a:prstClr val="black"/>
                </a:solidFill>
              </a:rPr>
              <a:t>型 号：卡式龙骨（</a:t>
            </a:r>
            <a:r>
              <a:rPr lang="en-US" altLang="zh-CN" sz="1000" b="1" dirty="0" smtClean="0">
                <a:solidFill>
                  <a:prstClr val="black"/>
                </a:solidFill>
              </a:rPr>
              <a:t>20</a:t>
            </a:r>
            <a:r>
              <a:rPr lang="zh-CN" altLang="zh-CN" sz="1000" b="1" dirty="0" smtClean="0">
                <a:solidFill>
                  <a:prstClr val="black"/>
                </a:solidFill>
              </a:rPr>
              <a:t>×</a:t>
            </a:r>
            <a:r>
              <a:rPr lang="en-US" altLang="zh-CN" sz="1000" b="1" dirty="0" smtClean="0">
                <a:solidFill>
                  <a:prstClr val="black"/>
                </a:solidFill>
              </a:rPr>
              <a:t>37</a:t>
            </a:r>
            <a:r>
              <a:rPr lang="zh-CN" altLang="zh-CN" sz="1000" b="1" dirty="0" smtClean="0">
                <a:solidFill>
                  <a:prstClr val="black"/>
                </a:solidFill>
              </a:rPr>
              <a:t>×</a:t>
            </a:r>
            <a:r>
              <a:rPr lang="en-US" altLang="zh-CN" sz="1000" b="1" dirty="0" smtClean="0">
                <a:solidFill>
                  <a:prstClr val="black"/>
                </a:solidFill>
              </a:rPr>
              <a:t>0.8mm</a:t>
            </a:r>
            <a:r>
              <a:rPr lang="zh-CN" altLang="zh-CN" sz="1000" b="1" dirty="0" smtClean="0">
                <a:solidFill>
                  <a:prstClr val="black"/>
                </a:solidFill>
              </a:rPr>
              <a:t>）</a:t>
            </a:r>
            <a:endParaRPr lang="zh-CN" altLang="zh-CN" sz="1000" dirty="0" smtClean="0">
              <a:solidFill>
                <a:prstClr val="black"/>
              </a:solidFill>
            </a:endParaRPr>
          </a:p>
          <a:p>
            <a:r>
              <a:rPr lang="en-US" altLang="zh-CN" sz="1000" b="1" dirty="0" smtClean="0">
                <a:solidFill>
                  <a:prstClr val="black"/>
                </a:solidFill>
              </a:rPr>
              <a:t> </a:t>
            </a:r>
            <a:r>
              <a:rPr lang="zh-CN" altLang="zh-CN" sz="1000" b="1" dirty="0" smtClean="0">
                <a:solidFill>
                  <a:prstClr val="black"/>
                </a:solidFill>
              </a:rPr>
              <a:t>覆面龙骨（</a:t>
            </a:r>
            <a:r>
              <a:rPr lang="en-US" altLang="zh-CN" sz="1000" b="1" dirty="0" smtClean="0">
                <a:solidFill>
                  <a:prstClr val="black"/>
                </a:solidFill>
              </a:rPr>
              <a:t>50</a:t>
            </a:r>
            <a:r>
              <a:rPr lang="zh-CN" altLang="zh-CN" sz="1000" b="1" dirty="0" smtClean="0">
                <a:solidFill>
                  <a:prstClr val="black"/>
                </a:solidFill>
              </a:rPr>
              <a:t>×</a:t>
            </a:r>
            <a:r>
              <a:rPr lang="en-US" altLang="zh-CN" sz="1000" b="1" dirty="0" smtClean="0">
                <a:solidFill>
                  <a:prstClr val="black"/>
                </a:solidFill>
              </a:rPr>
              <a:t>19</a:t>
            </a:r>
            <a:r>
              <a:rPr lang="zh-CN" altLang="zh-CN" sz="1000" b="1" dirty="0" smtClean="0">
                <a:solidFill>
                  <a:prstClr val="black"/>
                </a:solidFill>
              </a:rPr>
              <a:t>×</a:t>
            </a:r>
            <a:r>
              <a:rPr lang="en-US" altLang="zh-CN" sz="1000" b="1" dirty="0" smtClean="0">
                <a:solidFill>
                  <a:prstClr val="black"/>
                </a:solidFill>
              </a:rPr>
              <a:t>0.48mm</a:t>
            </a:r>
            <a:r>
              <a:rPr lang="zh-CN" altLang="zh-CN" sz="1000" b="1" dirty="0" smtClean="0">
                <a:solidFill>
                  <a:prstClr val="black"/>
                </a:solidFill>
              </a:rPr>
              <a:t>）</a:t>
            </a:r>
            <a:endParaRPr lang="zh-CN" altLang="zh-CN" sz="1000" dirty="0" smtClean="0">
              <a:solidFill>
                <a:prstClr val="black"/>
              </a:solidFill>
            </a:endParaRPr>
          </a:p>
          <a:p>
            <a:endParaRPr lang="zh-CN" altLang="en-US" sz="1000" dirty="0">
              <a:solidFill>
                <a:prstClr val="black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869160" y="3656856"/>
            <a:ext cx="1656184" cy="2088232"/>
            <a:chOff x="4869160" y="3656856"/>
            <a:chExt cx="1656184" cy="2088232"/>
          </a:xfrm>
        </p:grpSpPr>
        <p:sp>
          <p:nvSpPr>
            <p:cNvPr id="22" name="圆角矩形 21"/>
            <p:cNvSpPr/>
            <p:nvPr/>
          </p:nvSpPr>
          <p:spPr>
            <a:xfrm>
              <a:off x="4869160" y="3656856"/>
              <a:ext cx="1656184" cy="2088232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941168" y="3656856"/>
              <a:ext cx="126829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b="1" dirty="0" smtClean="0">
                  <a:solidFill>
                    <a:prstClr val="black"/>
                  </a:solidFill>
                </a:rPr>
                <a:t>3</a:t>
              </a:r>
              <a:r>
                <a:rPr lang="zh-CN" altLang="zh-CN" sz="1000" b="1" dirty="0" smtClean="0">
                  <a:solidFill>
                    <a:prstClr val="black"/>
                  </a:solidFill>
                </a:rPr>
                <a:t>：门窗套基层 </a:t>
              </a:r>
              <a:r>
                <a:rPr lang="en-US" altLang="zh-CN" sz="1000" dirty="0" smtClean="0">
                  <a:solidFill>
                    <a:prstClr val="black"/>
                  </a:solidFill>
                </a:rPr>
                <a:t>      </a:t>
              </a:r>
              <a:r>
                <a:rPr lang="en-US" altLang="zh-CN" sz="1000" b="1" dirty="0" smtClean="0">
                  <a:solidFill>
                    <a:prstClr val="black"/>
                  </a:solidFill>
                </a:rPr>
                <a:t> </a:t>
              </a:r>
              <a:endParaRPr lang="zh-CN" altLang="zh-CN" sz="1000" dirty="0" smtClean="0">
                <a:solidFill>
                  <a:prstClr val="black"/>
                </a:solidFill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</a:rPr>
                <a:t>品牌：</a:t>
              </a:r>
              <a:r>
                <a:rPr lang="zh-CN" altLang="zh-CN" sz="1000" dirty="0" smtClean="0">
                  <a:solidFill>
                    <a:prstClr val="black"/>
                  </a:solidFill>
                </a:rPr>
                <a:t>宝源精木板</a:t>
              </a:r>
              <a:r>
                <a:rPr lang="zh-CN" altLang="zh-CN" sz="1000" b="1" dirty="0" smtClean="0">
                  <a:solidFill>
                    <a:prstClr val="black"/>
                  </a:solidFill>
                </a:rPr>
                <a:t>  </a:t>
              </a:r>
              <a:endParaRPr lang="zh-CN" altLang="zh-CN" sz="1000" dirty="0" smtClean="0">
                <a:solidFill>
                  <a:prstClr val="black"/>
                </a:solidFill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</a:rPr>
                <a:t>型号：</a:t>
              </a:r>
              <a:r>
                <a:rPr lang="en-US" altLang="zh-CN" sz="1000" dirty="0" smtClean="0">
                  <a:solidFill>
                    <a:prstClr val="black"/>
                  </a:solidFill>
                </a:rPr>
                <a:t>15</a:t>
              </a:r>
              <a:r>
                <a:rPr lang="zh-CN" altLang="zh-CN" sz="1000" dirty="0" smtClean="0">
                  <a:solidFill>
                    <a:prstClr val="black"/>
                  </a:solidFill>
                </a:rPr>
                <a:t>厚</a:t>
              </a:r>
              <a:r>
                <a:rPr lang="en-US" altLang="zh-CN" sz="1000" dirty="0" smtClean="0">
                  <a:solidFill>
                    <a:prstClr val="black"/>
                  </a:solidFill>
                </a:rPr>
                <a:t>0SB</a:t>
              </a:r>
              <a:r>
                <a:rPr lang="zh-CN" altLang="zh-CN" sz="1000" dirty="0" smtClean="0">
                  <a:solidFill>
                    <a:prstClr val="black"/>
                  </a:solidFill>
                </a:rPr>
                <a:t>板</a:t>
              </a:r>
              <a:endParaRPr lang="zh-CN" altLang="zh-CN" sz="1000" dirty="0" smtClean="0">
                <a:solidFill>
                  <a:prstClr val="black"/>
                </a:solidFill>
              </a:endParaRPr>
            </a:p>
            <a:p>
              <a:endParaRPr lang="zh-CN" altLang="en-US" sz="1000" dirty="0">
                <a:solidFill>
                  <a:prstClr val="black"/>
                </a:solidFill>
              </a:endParaRPr>
            </a:p>
          </p:txBody>
        </p:sp>
        <p:pic>
          <p:nvPicPr>
            <p:cNvPr id="15366" name="Picture 6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013176" y="4448944"/>
              <a:ext cx="1360488" cy="10636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" name="TextBox 22"/>
          <p:cNvSpPr txBox="1"/>
          <p:nvPr/>
        </p:nvSpPr>
        <p:spPr>
          <a:xfrm>
            <a:off x="332656" y="6105128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b="1" dirty="0" smtClean="0">
                <a:solidFill>
                  <a:prstClr val="black"/>
                </a:solidFill>
              </a:rPr>
              <a:t>六：基装成品材料及安装</a:t>
            </a:r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04664" y="6537176"/>
            <a:ext cx="206178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b="1" dirty="0" smtClean="0">
                <a:solidFill>
                  <a:prstClr val="black"/>
                </a:solidFill>
              </a:rPr>
              <a:t>1</a:t>
            </a:r>
            <a:r>
              <a:rPr lang="zh-CN" altLang="zh-CN" sz="1000" b="1" dirty="0" smtClean="0">
                <a:solidFill>
                  <a:prstClr val="black"/>
                </a:solidFill>
              </a:rPr>
              <a:t>：开关面板安装</a:t>
            </a:r>
            <a:r>
              <a:rPr lang="zh-CN" altLang="zh-CN" sz="1000" dirty="0" smtClean="0">
                <a:solidFill>
                  <a:prstClr val="black"/>
                </a:solidFill>
              </a:rPr>
              <a:t>（单开</a:t>
            </a:r>
            <a:r>
              <a:rPr lang="en-US" altLang="zh-CN" sz="1000" dirty="0" smtClean="0">
                <a:solidFill>
                  <a:prstClr val="black"/>
                </a:solidFill>
              </a:rPr>
              <a:t>    </a:t>
            </a:r>
            <a:r>
              <a:rPr lang="zh-CN" altLang="zh-CN" sz="1000" dirty="0" smtClean="0">
                <a:solidFill>
                  <a:prstClr val="black"/>
                </a:solidFill>
              </a:rPr>
              <a:t>四开</a:t>
            </a:r>
            <a:r>
              <a:rPr lang="zh-CN" altLang="zh-CN" sz="1000" b="1" dirty="0" smtClean="0">
                <a:solidFill>
                  <a:prstClr val="black"/>
                </a:solidFill>
              </a:rPr>
              <a:t>） </a:t>
            </a:r>
            <a:endParaRPr lang="zh-CN" altLang="zh-CN" sz="1000" dirty="0" smtClean="0">
              <a:solidFill>
                <a:prstClr val="black"/>
              </a:solidFill>
            </a:endParaRPr>
          </a:p>
          <a:p>
            <a:r>
              <a:rPr lang="zh-CN" altLang="zh-CN" sz="1000" b="1" dirty="0" smtClean="0">
                <a:solidFill>
                  <a:prstClr val="black"/>
                </a:solidFill>
              </a:rPr>
              <a:t>品牌：</a:t>
            </a:r>
            <a:r>
              <a:rPr lang="en-US" altLang="zh-CN" sz="1000" dirty="0" smtClean="0">
                <a:solidFill>
                  <a:prstClr val="black"/>
                </a:solidFill>
              </a:rPr>
              <a:t>TCL  (</a:t>
            </a:r>
            <a:r>
              <a:rPr lang="zh-CN" altLang="zh-CN" sz="1000" dirty="0" smtClean="0">
                <a:solidFill>
                  <a:prstClr val="black"/>
                </a:solidFill>
              </a:rPr>
              <a:t>罗格朗美驭系列</a:t>
            </a:r>
            <a:r>
              <a:rPr lang="en-US" altLang="zh-CN" sz="1000" dirty="0" smtClean="0">
                <a:solidFill>
                  <a:prstClr val="black"/>
                </a:solidFill>
              </a:rPr>
              <a:t>) </a:t>
            </a:r>
            <a:r>
              <a:rPr lang="en-US" altLang="zh-CN" sz="1000" b="1" dirty="0" smtClean="0">
                <a:solidFill>
                  <a:prstClr val="black"/>
                </a:solidFill>
              </a:rPr>
              <a:t> </a:t>
            </a:r>
            <a:endParaRPr lang="zh-CN" altLang="zh-CN" sz="1000" dirty="0" smtClean="0">
              <a:solidFill>
                <a:prstClr val="black"/>
              </a:solidFill>
            </a:endParaRPr>
          </a:p>
          <a:p>
            <a:r>
              <a:rPr lang="zh-CN" altLang="zh-CN" sz="1000" b="1" dirty="0" smtClean="0">
                <a:solidFill>
                  <a:prstClr val="black"/>
                </a:solidFill>
              </a:rPr>
              <a:t>型号：美驭</a:t>
            </a:r>
            <a:endParaRPr lang="zh-CN" altLang="zh-CN" sz="1000" dirty="0" smtClean="0">
              <a:solidFill>
                <a:prstClr val="black"/>
              </a:solidFill>
            </a:endParaRPr>
          </a:p>
          <a:p>
            <a:endParaRPr lang="zh-CN" altLang="en-US" sz="1000" dirty="0">
              <a:solidFill>
                <a:prstClr val="black"/>
              </a:solidFill>
            </a:endParaRPr>
          </a:p>
        </p:txBody>
      </p:sp>
      <p:pic>
        <p:nvPicPr>
          <p:cNvPr id="15367" name="Picture 7" descr="7DF5)_OM4CR0CBG(Q$4AUS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4664" y="7185248"/>
            <a:ext cx="4614863" cy="1265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J_ImgBooth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52936" y="4539853"/>
            <a:ext cx="1008112" cy="111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2656" y="344488"/>
            <a:ext cx="1728192" cy="2304256"/>
            <a:chOff x="332656" y="344488"/>
            <a:chExt cx="1728192" cy="2304256"/>
          </a:xfrm>
        </p:grpSpPr>
        <p:sp>
          <p:nvSpPr>
            <p:cNvPr id="6" name="圆角矩形 5"/>
            <p:cNvSpPr/>
            <p:nvPr/>
          </p:nvSpPr>
          <p:spPr>
            <a:xfrm>
              <a:off x="332656" y="344488"/>
              <a:ext cx="1728192" cy="2304256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404664" y="416496"/>
              <a:ext cx="1467068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b="1" dirty="0" smtClean="0">
                  <a:solidFill>
                    <a:prstClr val="black"/>
                  </a:solidFill>
                </a:rPr>
                <a:t>2</a:t>
              </a:r>
              <a:r>
                <a:rPr lang="zh-CN" altLang="zh-CN" sz="1000" b="1" dirty="0" smtClean="0">
                  <a:solidFill>
                    <a:prstClr val="black"/>
                  </a:solidFill>
                </a:rPr>
                <a:t>：强电插座及安装</a:t>
              </a:r>
              <a:r>
                <a:rPr lang="zh-CN" altLang="zh-CN" sz="1000" dirty="0" smtClean="0">
                  <a:solidFill>
                    <a:prstClr val="black"/>
                  </a:solidFill>
                </a:rPr>
                <a:t> </a:t>
              </a:r>
              <a:endParaRPr lang="en-US" altLang="zh-CN" sz="1000" dirty="0" smtClean="0">
                <a:solidFill>
                  <a:prstClr val="black"/>
                </a:solidFill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</a:rPr>
                <a:t>品牌：</a:t>
              </a:r>
              <a:r>
                <a:rPr lang="en-US" altLang="zh-CN" sz="1000" dirty="0" smtClean="0">
                  <a:solidFill>
                    <a:prstClr val="black"/>
                  </a:solidFill>
                </a:rPr>
                <a:t>TCL </a:t>
              </a:r>
              <a:endParaRPr lang="en-US" altLang="zh-CN" sz="1000" dirty="0" smtClean="0">
                <a:solidFill>
                  <a:prstClr val="black"/>
                </a:solidFill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</a:rPr>
                <a:t>型号：</a:t>
              </a:r>
              <a:r>
                <a:rPr lang="zh-CN" altLang="zh-CN" sz="1000" dirty="0" smtClean="0">
                  <a:solidFill>
                    <a:prstClr val="black"/>
                  </a:solidFill>
                </a:rPr>
                <a:t>罗格朗美驭系列</a:t>
              </a:r>
              <a:endParaRPr lang="zh-CN" altLang="en-US" sz="1000" dirty="0">
                <a:solidFill>
                  <a:prstClr val="black"/>
                </a:solidFill>
              </a:endParaRPr>
            </a:p>
          </p:txBody>
        </p:sp>
        <p:pic>
          <p:nvPicPr>
            <p:cNvPr id="16386" name="Picture 2" descr="686C"/>
            <p:cNvPicPr>
              <a:picLocks noChangeAspect="1" noChangeArrowheads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476672" y="1136576"/>
              <a:ext cx="1147763" cy="1244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" name="组合 2"/>
          <p:cNvGrpSpPr/>
          <p:nvPr/>
        </p:nvGrpSpPr>
        <p:grpSpPr>
          <a:xfrm>
            <a:off x="2492896" y="416496"/>
            <a:ext cx="1728192" cy="2304256"/>
            <a:chOff x="2492896" y="416496"/>
            <a:chExt cx="1728192" cy="2304256"/>
          </a:xfrm>
        </p:grpSpPr>
        <p:sp>
          <p:nvSpPr>
            <p:cNvPr id="9" name="圆角矩形 8"/>
            <p:cNvSpPr/>
            <p:nvPr/>
          </p:nvSpPr>
          <p:spPr>
            <a:xfrm>
              <a:off x="2492896" y="416496"/>
              <a:ext cx="1728192" cy="2304256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708920" y="488504"/>
              <a:ext cx="1467068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b="1" dirty="0" smtClean="0">
                  <a:solidFill>
                    <a:prstClr val="black"/>
                  </a:solidFill>
                </a:rPr>
                <a:t>3</a:t>
              </a:r>
              <a:r>
                <a:rPr lang="zh-CN" altLang="zh-CN" sz="1000" b="1" dirty="0" smtClean="0">
                  <a:solidFill>
                    <a:prstClr val="black"/>
                  </a:solidFill>
                </a:rPr>
                <a:t>：网络插座</a:t>
              </a:r>
              <a:endParaRPr lang="en-US" altLang="zh-CN" sz="1000" b="1" dirty="0" smtClean="0">
                <a:solidFill>
                  <a:prstClr val="black"/>
                </a:solidFill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</a:rPr>
                <a:t>品牌：</a:t>
              </a:r>
              <a:r>
                <a:rPr lang="en-US" altLang="zh-CN" sz="1000" dirty="0" smtClean="0">
                  <a:solidFill>
                    <a:prstClr val="black"/>
                  </a:solidFill>
                </a:rPr>
                <a:t>TCL </a:t>
              </a:r>
              <a:endParaRPr lang="en-US" altLang="zh-CN" sz="1000" dirty="0" smtClean="0">
                <a:solidFill>
                  <a:prstClr val="black"/>
                </a:solidFill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</a:rPr>
                <a:t>型号：</a:t>
              </a:r>
              <a:r>
                <a:rPr lang="zh-CN" altLang="zh-CN" sz="1000" dirty="0" smtClean="0">
                  <a:solidFill>
                    <a:prstClr val="black"/>
                  </a:solidFill>
                </a:rPr>
                <a:t>罗格朗美驭系列</a:t>
              </a:r>
              <a:endParaRPr lang="zh-CN" altLang="en-US" sz="1000" dirty="0">
                <a:solidFill>
                  <a:prstClr val="black"/>
                </a:solidFill>
              </a:endParaRPr>
            </a:p>
          </p:txBody>
        </p:sp>
        <p:pic>
          <p:nvPicPr>
            <p:cNvPr id="16387" name="Picture 3" descr="676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780928" y="1280592"/>
              <a:ext cx="1147763" cy="1276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5" name="组合 4"/>
          <p:cNvGrpSpPr/>
          <p:nvPr/>
        </p:nvGrpSpPr>
        <p:grpSpPr>
          <a:xfrm>
            <a:off x="4725144" y="488504"/>
            <a:ext cx="1728192" cy="2304256"/>
            <a:chOff x="4725144" y="488504"/>
            <a:chExt cx="1728192" cy="2304256"/>
          </a:xfrm>
        </p:grpSpPr>
        <p:sp>
          <p:nvSpPr>
            <p:cNvPr id="12" name="圆角矩形 11"/>
            <p:cNvSpPr/>
            <p:nvPr/>
          </p:nvSpPr>
          <p:spPr>
            <a:xfrm>
              <a:off x="4725144" y="488504"/>
              <a:ext cx="1728192" cy="2304256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725144" y="488504"/>
              <a:ext cx="146706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b="1" dirty="0" smtClean="0">
                  <a:solidFill>
                    <a:prstClr val="black"/>
                  </a:solidFill>
                </a:rPr>
                <a:t>4</a:t>
              </a:r>
              <a:r>
                <a:rPr lang="zh-CN" altLang="zh-CN" sz="1000" b="1" dirty="0" smtClean="0">
                  <a:solidFill>
                    <a:prstClr val="black"/>
                  </a:solidFill>
                </a:rPr>
                <a:t>：电话插座及安装</a:t>
              </a:r>
              <a:r>
                <a:rPr lang="zh-CN" altLang="zh-CN" sz="1000" dirty="0" smtClean="0">
                  <a:solidFill>
                    <a:prstClr val="black"/>
                  </a:solidFill>
                </a:rPr>
                <a:t> </a:t>
              </a:r>
              <a:r>
                <a:rPr lang="en-US" altLang="zh-CN" sz="1000" dirty="0" smtClean="0">
                  <a:solidFill>
                    <a:prstClr val="black"/>
                  </a:solidFill>
                </a:rPr>
                <a:t>     </a:t>
              </a:r>
              <a:endParaRPr lang="zh-CN" altLang="zh-CN" sz="1000" dirty="0" smtClean="0">
                <a:solidFill>
                  <a:prstClr val="black"/>
                </a:solidFill>
              </a:endParaRPr>
            </a:p>
            <a:p>
              <a:r>
                <a:rPr lang="en-US" altLang="zh-CN" sz="1000" dirty="0" smtClean="0">
                  <a:solidFill>
                    <a:prstClr val="black"/>
                  </a:solidFill>
                </a:rPr>
                <a:t>   </a:t>
              </a:r>
              <a:r>
                <a:rPr lang="zh-CN" altLang="zh-CN" sz="1000" b="1" dirty="0" smtClean="0">
                  <a:solidFill>
                    <a:prstClr val="black"/>
                  </a:solidFill>
                </a:rPr>
                <a:t>品牌：</a:t>
              </a:r>
              <a:r>
                <a:rPr lang="en-US" altLang="zh-CN" sz="1000" b="1" dirty="0" smtClean="0">
                  <a:solidFill>
                    <a:prstClr val="black"/>
                  </a:solidFill>
                </a:rPr>
                <a:t>TCL      </a:t>
              </a:r>
              <a:endParaRPr lang="zh-CN" altLang="zh-CN" sz="1000" dirty="0" smtClean="0">
                <a:solidFill>
                  <a:prstClr val="black"/>
                </a:solidFill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</a:rPr>
                <a:t>型号：</a:t>
              </a:r>
              <a:r>
                <a:rPr lang="zh-CN" altLang="zh-CN" sz="1000" dirty="0" smtClean="0">
                  <a:solidFill>
                    <a:prstClr val="black"/>
                  </a:solidFill>
                </a:rPr>
                <a:t>罗格朗美驭系列</a:t>
              </a:r>
              <a:endParaRPr lang="zh-CN" altLang="zh-CN" sz="1000" dirty="0" smtClean="0">
                <a:solidFill>
                  <a:prstClr val="black"/>
                </a:solidFill>
              </a:endParaRPr>
            </a:p>
            <a:p>
              <a:endParaRPr lang="zh-CN" altLang="en-US" sz="1000" dirty="0">
                <a:solidFill>
                  <a:prstClr val="black"/>
                </a:solidFill>
              </a:endParaRPr>
            </a:p>
          </p:txBody>
        </p:sp>
        <p:pic>
          <p:nvPicPr>
            <p:cNvPr id="16388" name="Picture 4" descr="QJYQ~S6WDZX4J0~G}BB)YFR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941168" y="1568624"/>
              <a:ext cx="946150" cy="860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TextBox 12"/>
          <p:cNvSpPr txBox="1"/>
          <p:nvPr/>
        </p:nvSpPr>
        <p:spPr>
          <a:xfrm>
            <a:off x="509539" y="3044091"/>
            <a:ext cx="1476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prstClr val="black"/>
                </a:solidFill>
              </a:rPr>
              <a:t>5</a:t>
            </a:r>
            <a:r>
              <a:rPr lang="zh-CN" altLang="zh-CN" b="1" dirty="0" smtClean="0">
                <a:solidFill>
                  <a:prstClr val="black"/>
                </a:solidFill>
              </a:rPr>
              <a:t>：灯具安装</a:t>
            </a:r>
            <a:endParaRPr lang="zh-CN" altLang="en-US" dirty="0">
              <a:solidFill>
                <a:prstClr val="black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04664" y="3440832"/>
            <a:ext cx="1728192" cy="2304256"/>
            <a:chOff x="404664" y="3440832"/>
            <a:chExt cx="1728192" cy="2304256"/>
          </a:xfrm>
        </p:grpSpPr>
        <p:sp>
          <p:nvSpPr>
            <p:cNvPr id="18" name="圆角矩形 17"/>
            <p:cNvSpPr/>
            <p:nvPr/>
          </p:nvSpPr>
          <p:spPr>
            <a:xfrm>
              <a:off x="404664" y="3440832"/>
              <a:ext cx="1728192" cy="2304256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92696" y="3584848"/>
              <a:ext cx="141096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b="1" dirty="0" smtClean="0">
                  <a:solidFill>
                    <a:prstClr val="black"/>
                  </a:solidFill>
                </a:rPr>
                <a:t>1</a:t>
              </a:r>
              <a:r>
                <a:rPr lang="zh-CN" altLang="zh-CN" sz="1000" b="1" dirty="0" smtClean="0">
                  <a:solidFill>
                    <a:prstClr val="black"/>
                  </a:solidFill>
                </a:rPr>
                <a:t>：射灯及安装</a:t>
              </a:r>
              <a:r>
                <a:rPr lang="zh-CN" altLang="zh-CN" sz="1000" dirty="0" smtClean="0">
                  <a:solidFill>
                    <a:prstClr val="black"/>
                  </a:solidFill>
                </a:rPr>
                <a:t>（</a:t>
              </a:r>
              <a:r>
                <a:rPr lang="en-US" altLang="zh-CN" sz="1000" dirty="0" smtClean="0">
                  <a:solidFill>
                    <a:prstClr val="black"/>
                  </a:solidFill>
                </a:rPr>
                <a:t>LED) </a:t>
              </a:r>
              <a:endParaRPr lang="en-US" altLang="zh-CN" sz="1000" dirty="0" smtClean="0">
                <a:solidFill>
                  <a:prstClr val="black"/>
                </a:solidFill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</a:rPr>
                <a:t>品牌：</a:t>
              </a:r>
              <a:r>
                <a:rPr lang="zh-CN" altLang="zh-CN" sz="1000" dirty="0" smtClean="0">
                  <a:solidFill>
                    <a:prstClr val="black"/>
                  </a:solidFill>
                </a:rPr>
                <a:t>西顿</a:t>
              </a:r>
              <a:endParaRPr lang="en-US" altLang="zh-CN" sz="1000" dirty="0" smtClean="0">
                <a:solidFill>
                  <a:prstClr val="black"/>
                </a:solidFill>
              </a:endParaRPr>
            </a:p>
            <a:p>
              <a:r>
                <a:rPr lang="zh-CN" altLang="zh-CN" sz="1000" dirty="0" smtClean="0">
                  <a:solidFill>
                    <a:prstClr val="black"/>
                  </a:solidFill>
                </a:rPr>
                <a:t> </a:t>
              </a:r>
              <a:r>
                <a:rPr lang="zh-CN" altLang="zh-CN" sz="1000" b="1" dirty="0" smtClean="0">
                  <a:solidFill>
                    <a:prstClr val="black"/>
                  </a:solidFill>
                </a:rPr>
                <a:t>型号：</a:t>
              </a:r>
              <a:r>
                <a:rPr lang="en-US" altLang="zh-CN" sz="1000" dirty="0" smtClean="0">
                  <a:solidFill>
                    <a:prstClr val="black"/>
                  </a:solidFill>
                </a:rPr>
                <a:t>CEJB16</a:t>
              </a:r>
              <a:r>
                <a:rPr lang="en-US" altLang="zh-CN" sz="1000" b="1" dirty="0" smtClean="0">
                  <a:solidFill>
                    <a:prstClr val="black"/>
                  </a:solidFill>
                </a:rPr>
                <a:t> -4W</a:t>
              </a:r>
              <a:endParaRPr lang="en-US" altLang="zh-CN" sz="1000" b="1" dirty="0" smtClean="0">
                <a:solidFill>
                  <a:prstClr val="black"/>
                </a:solidFill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</a:rPr>
                <a:t>材质</a:t>
              </a:r>
              <a:r>
                <a:rPr lang="zh-CN" altLang="zh-CN" sz="1000" dirty="0" smtClean="0">
                  <a:solidFill>
                    <a:prstClr val="black"/>
                  </a:solidFill>
                </a:rPr>
                <a:t>：铝合金</a:t>
              </a:r>
              <a:endParaRPr lang="zh-CN" altLang="en-US" sz="1000" dirty="0">
                <a:solidFill>
                  <a:prstClr val="black"/>
                </a:solidFill>
              </a:endParaRPr>
            </a:p>
          </p:txBody>
        </p:sp>
        <p:pic>
          <p:nvPicPr>
            <p:cNvPr id="16389" name="Picture 5" descr=")6EWU3H4(ISYWPBF$ZEFBDI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76672" y="4304928"/>
              <a:ext cx="1509713" cy="1244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1" name="组合 10"/>
          <p:cNvGrpSpPr/>
          <p:nvPr/>
        </p:nvGrpSpPr>
        <p:grpSpPr>
          <a:xfrm>
            <a:off x="2348880" y="3440832"/>
            <a:ext cx="1728192" cy="2304256"/>
            <a:chOff x="2348880" y="3440832"/>
            <a:chExt cx="1728192" cy="2304256"/>
          </a:xfrm>
        </p:grpSpPr>
        <p:sp>
          <p:nvSpPr>
            <p:cNvPr id="17" name="圆角矩形 16"/>
            <p:cNvSpPr/>
            <p:nvPr/>
          </p:nvSpPr>
          <p:spPr>
            <a:xfrm>
              <a:off x="2348880" y="3440832"/>
              <a:ext cx="1728192" cy="2304256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2492896" y="3584848"/>
              <a:ext cx="139653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b="1" dirty="0" smtClean="0">
                  <a:solidFill>
                    <a:prstClr val="black"/>
                  </a:solidFill>
                </a:rPr>
                <a:t> 2</a:t>
              </a:r>
              <a:r>
                <a:rPr lang="zh-CN" altLang="zh-CN" sz="1000" b="1" dirty="0" smtClean="0">
                  <a:solidFill>
                    <a:prstClr val="black"/>
                  </a:solidFill>
                </a:rPr>
                <a:t>：筒灯及安装</a:t>
              </a:r>
              <a:r>
                <a:rPr lang="zh-CN" altLang="zh-CN" sz="1000" dirty="0" smtClean="0">
                  <a:solidFill>
                    <a:prstClr val="black"/>
                  </a:solidFill>
                </a:rPr>
                <a:t>（</a:t>
              </a:r>
              <a:r>
                <a:rPr lang="en-US" altLang="zh-CN" sz="1000" dirty="0" smtClean="0">
                  <a:solidFill>
                    <a:prstClr val="black"/>
                  </a:solidFill>
                </a:rPr>
                <a:t>LED</a:t>
              </a:r>
              <a:endParaRPr lang="en-US" altLang="zh-CN" sz="1000" dirty="0" smtClean="0">
                <a:solidFill>
                  <a:prstClr val="black"/>
                </a:solidFill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</a:rPr>
                <a:t>品 牌：</a:t>
              </a:r>
              <a:r>
                <a:rPr lang="zh-CN" altLang="zh-CN" sz="1000" dirty="0" smtClean="0">
                  <a:solidFill>
                    <a:prstClr val="black"/>
                  </a:solidFill>
                </a:rPr>
                <a:t>西顿 </a:t>
              </a:r>
              <a:endParaRPr lang="en-US" altLang="zh-CN" sz="1000" dirty="0" smtClean="0">
                <a:solidFill>
                  <a:prstClr val="black"/>
                </a:solidFill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</a:rPr>
                <a:t>型 号： </a:t>
              </a:r>
              <a:r>
                <a:rPr lang="en-US" altLang="zh-CN" sz="1000" dirty="0" smtClean="0">
                  <a:solidFill>
                    <a:prstClr val="black"/>
                  </a:solidFill>
                </a:rPr>
                <a:t>CEA1201G-</a:t>
              </a:r>
              <a:r>
                <a:rPr lang="en-US" altLang="zh-CN" sz="1000" b="1" dirty="0" smtClean="0">
                  <a:solidFill>
                    <a:prstClr val="black"/>
                  </a:solidFill>
                </a:rPr>
                <a:t>4W</a:t>
              </a:r>
              <a:endParaRPr lang="en-US" altLang="zh-CN" sz="1000" b="1" dirty="0" smtClean="0">
                <a:solidFill>
                  <a:prstClr val="black"/>
                </a:solidFill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</a:rPr>
                <a:t>材 质：</a:t>
              </a:r>
              <a:r>
                <a:rPr lang="zh-CN" altLang="zh-CN" sz="1000" dirty="0" smtClean="0">
                  <a:solidFill>
                    <a:prstClr val="black"/>
                  </a:solidFill>
                </a:rPr>
                <a:t>铝合金</a:t>
              </a:r>
              <a:endParaRPr lang="zh-CN" altLang="en-US" sz="1000" dirty="0">
                <a:solidFill>
                  <a:prstClr val="black"/>
                </a:solidFill>
              </a:endParaRPr>
            </a:p>
          </p:txBody>
        </p:sp>
        <p:pic>
          <p:nvPicPr>
            <p:cNvPr id="16390" name="Picture 6" descr="T~_W`(_ME2HN$ZUWMOB_{]V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348880" y="4448944"/>
              <a:ext cx="1573213" cy="1285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5" name="组合 14"/>
          <p:cNvGrpSpPr/>
          <p:nvPr/>
        </p:nvGrpSpPr>
        <p:grpSpPr>
          <a:xfrm>
            <a:off x="4437112" y="3368824"/>
            <a:ext cx="1728192" cy="2304256"/>
            <a:chOff x="4437112" y="3368824"/>
            <a:chExt cx="1728192" cy="2304256"/>
          </a:xfrm>
        </p:grpSpPr>
        <p:sp>
          <p:nvSpPr>
            <p:cNvPr id="16" name="圆角矩形 15"/>
            <p:cNvSpPr/>
            <p:nvPr/>
          </p:nvSpPr>
          <p:spPr>
            <a:xfrm>
              <a:off x="4437112" y="3368824"/>
              <a:ext cx="1728192" cy="2304256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725144" y="3512840"/>
              <a:ext cx="920445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b="1" dirty="0" smtClean="0">
                  <a:solidFill>
                    <a:prstClr val="black"/>
                  </a:solidFill>
                </a:rPr>
                <a:t>3</a:t>
              </a:r>
              <a:r>
                <a:rPr lang="zh-CN" altLang="zh-CN" sz="1000" b="1" dirty="0" smtClean="0">
                  <a:solidFill>
                    <a:prstClr val="black"/>
                  </a:solidFill>
                </a:rPr>
                <a:t>：灯带安装 </a:t>
              </a:r>
              <a:endParaRPr lang="en-US" altLang="zh-CN" sz="1000" b="1" dirty="0" smtClean="0">
                <a:solidFill>
                  <a:prstClr val="black"/>
                </a:solidFill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</a:rPr>
                <a:t>品牌： </a:t>
              </a:r>
              <a:endParaRPr lang="zh-CN" altLang="zh-CN" sz="1000" dirty="0" smtClean="0">
                <a:solidFill>
                  <a:prstClr val="black"/>
                </a:solidFill>
              </a:endParaRPr>
            </a:p>
            <a:p>
              <a:r>
                <a:rPr lang="en-US" altLang="zh-CN" sz="1000" b="1" dirty="0" smtClean="0">
                  <a:solidFill>
                    <a:prstClr val="black"/>
                  </a:solidFill>
                </a:rPr>
                <a:t>  </a:t>
              </a:r>
              <a:r>
                <a:rPr lang="zh-CN" altLang="zh-CN" sz="1000" b="1" dirty="0" smtClean="0">
                  <a:solidFill>
                    <a:prstClr val="black"/>
                  </a:solidFill>
                </a:rPr>
                <a:t>型号：</a:t>
              </a:r>
              <a:endParaRPr lang="zh-CN" altLang="zh-CN" sz="1000" dirty="0" smtClean="0">
                <a:solidFill>
                  <a:prstClr val="black"/>
                </a:solidFill>
              </a:endParaRPr>
            </a:p>
            <a:p>
              <a:endParaRPr lang="zh-CN" altLang="en-US" sz="1000" dirty="0">
                <a:solidFill>
                  <a:prstClr val="black"/>
                </a:solidFill>
              </a:endParaRPr>
            </a:p>
          </p:txBody>
        </p:sp>
        <p:pic>
          <p:nvPicPr>
            <p:cNvPr id="16391" name="图片 6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509120" y="4304928"/>
              <a:ext cx="1477963" cy="13176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" name="TextBox 22"/>
          <p:cNvSpPr txBox="1"/>
          <p:nvPr/>
        </p:nvSpPr>
        <p:spPr>
          <a:xfrm>
            <a:off x="404664" y="6177136"/>
            <a:ext cx="1463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prstClr val="black"/>
                </a:solidFill>
              </a:rPr>
              <a:t>6</a:t>
            </a:r>
            <a:r>
              <a:rPr lang="zh-CN" altLang="zh-CN" b="1" dirty="0" smtClean="0">
                <a:solidFill>
                  <a:prstClr val="black"/>
                </a:solidFill>
              </a:rPr>
              <a:t>：成品吊顶</a:t>
            </a:r>
            <a:endParaRPr lang="zh-CN" altLang="en-US" dirty="0">
              <a:solidFill>
                <a:prstClr val="black"/>
              </a:solidFill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548680" y="6825208"/>
            <a:ext cx="1740800" cy="2304256"/>
            <a:chOff x="548680" y="6825208"/>
            <a:chExt cx="1740800" cy="2304256"/>
          </a:xfrm>
        </p:grpSpPr>
        <p:sp>
          <p:nvSpPr>
            <p:cNvPr id="26" name="圆角矩形 25"/>
            <p:cNvSpPr/>
            <p:nvPr/>
          </p:nvSpPr>
          <p:spPr>
            <a:xfrm>
              <a:off x="548680" y="6825208"/>
              <a:ext cx="1728192" cy="2304256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764704" y="6825208"/>
              <a:ext cx="152477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zh-CN" sz="1000" b="1" dirty="0" smtClean="0">
                  <a:solidFill>
                    <a:prstClr val="black"/>
                  </a:solidFill>
                </a:rPr>
                <a:t>厨房卫生间铝扣板吊顶</a:t>
              </a:r>
              <a:r>
                <a:rPr lang="en-US" altLang="zh-CN" sz="1000" dirty="0" smtClean="0">
                  <a:solidFill>
                    <a:prstClr val="black"/>
                  </a:solidFill>
                </a:rPr>
                <a:t>  </a:t>
              </a:r>
              <a:endParaRPr lang="zh-CN" altLang="zh-CN" sz="1000" dirty="0" smtClean="0">
                <a:solidFill>
                  <a:prstClr val="black"/>
                </a:solidFill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</a:rPr>
                <a:t>品牌：</a:t>
              </a:r>
              <a:r>
                <a:rPr lang="zh-CN" altLang="zh-CN" sz="1000" dirty="0" smtClean="0">
                  <a:solidFill>
                    <a:prstClr val="black"/>
                  </a:solidFill>
                </a:rPr>
                <a:t>特立达</a:t>
              </a:r>
              <a:endParaRPr lang="zh-CN" altLang="zh-CN" sz="1000" dirty="0" smtClean="0">
                <a:solidFill>
                  <a:prstClr val="black"/>
                </a:solidFill>
              </a:endParaRPr>
            </a:p>
            <a:p>
              <a:r>
                <a:rPr lang="en-US" altLang="zh-CN" sz="1000" dirty="0" smtClean="0">
                  <a:solidFill>
                    <a:prstClr val="black"/>
                  </a:solidFill>
                </a:rPr>
                <a:t>  </a:t>
              </a:r>
              <a:r>
                <a:rPr lang="zh-CN" altLang="zh-CN" sz="1000" b="1" dirty="0" smtClean="0">
                  <a:solidFill>
                    <a:prstClr val="black"/>
                  </a:solidFill>
                </a:rPr>
                <a:t>型号：</a:t>
              </a:r>
              <a:r>
                <a:rPr lang="en-US" altLang="zh-CN" sz="1000" dirty="0" smtClean="0">
                  <a:solidFill>
                    <a:prstClr val="black"/>
                  </a:solidFill>
                </a:rPr>
                <a:t>0.6</a:t>
              </a:r>
              <a:r>
                <a:rPr lang="zh-CN" altLang="zh-CN" sz="1000" dirty="0" smtClean="0">
                  <a:solidFill>
                    <a:prstClr val="black"/>
                  </a:solidFill>
                </a:rPr>
                <a:t>铝制扣板</a:t>
              </a:r>
              <a:endParaRPr lang="zh-CN" altLang="zh-CN" sz="1000" dirty="0" smtClean="0">
                <a:solidFill>
                  <a:prstClr val="black"/>
                </a:solidFill>
              </a:endParaRPr>
            </a:p>
            <a:p>
              <a:endParaRPr lang="zh-CN" altLang="en-US" sz="1000" dirty="0">
                <a:solidFill>
                  <a:prstClr val="black"/>
                </a:solidFill>
              </a:endParaRPr>
            </a:p>
          </p:txBody>
        </p:sp>
        <p:pic>
          <p:nvPicPr>
            <p:cNvPr id="16392" name="Picture 8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92696" y="7545288"/>
              <a:ext cx="1477963" cy="14255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2" name="组合 31"/>
          <p:cNvGrpSpPr/>
          <p:nvPr/>
        </p:nvGrpSpPr>
        <p:grpSpPr>
          <a:xfrm>
            <a:off x="3058291" y="6858694"/>
            <a:ext cx="1728192" cy="2304256"/>
            <a:chOff x="548680" y="6825208"/>
            <a:chExt cx="1728192" cy="2304256"/>
          </a:xfrm>
        </p:grpSpPr>
        <p:sp>
          <p:nvSpPr>
            <p:cNvPr id="33" name="圆角矩形 32"/>
            <p:cNvSpPr/>
            <p:nvPr/>
          </p:nvSpPr>
          <p:spPr>
            <a:xfrm>
              <a:off x="548680" y="6825208"/>
              <a:ext cx="1728192" cy="2304256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764704" y="6825208"/>
              <a:ext cx="963725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b="1" dirty="0" smtClean="0">
                  <a:solidFill>
                    <a:prstClr val="black"/>
                  </a:solidFill>
                </a:rPr>
                <a:t>石膏线条</a:t>
              </a:r>
              <a:r>
                <a:rPr lang="en-US" altLang="zh-CN" sz="1000" dirty="0" smtClean="0">
                  <a:solidFill>
                    <a:prstClr val="black"/>
                  </a:solidFill>
                </a:rPr>
                <a:t>  </a:t>
              </a:r>
              <a:endParaRPr lang="zh-CN" altLang="zh-CN" sz="1000" dirty="0" smtClean="0">
                <a:solidFill>
                  <a:prstClr val="black"/>
                </a:solidFill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</a:rPr>
                <a:t>品牌：</a:t>
              </a:r>
              <a:endParaRPr lang="zh-CN" altLang="zh-CN" sz="1000" dirty="0" smtClean="0">
                <a:solidFill>
                  <a:prstClr val="black"/>
                </a:solidFill>
              </a:endParaRPr>
            </a:p>
            <a:p>
              <a:r>
                <a:rPr lang="en-US" altLang="zh-CN" sz="1000" dirty="0" smtClean="0">
                  <a:solidFill>
                    <a:prstClr val="black"/>
                  </a:solidFill>
                </a:rPr>
                <a:t>  </a:t>
              </a:r>
              <a:r>
                <a:rPr lang="zh-CN" altLang="zh-CN" sz="1000" b="1" dirty="0" smtClean="0">
                  <a:solidFill>
                    <a:prstClr val="black"/>
                  </a:solidFill>
                </a:rPr>
                <a:t>型号：</a:t>
              </a:r>
              <a:r>
                <a:rPr lang="en-US" altLang="zh-CN" sz="1000" dirty="0" smtClean="0">
                  <a:solidFill>
                    <a:prstClr val="black"/>
                  </a:solidFill>
                </a:rPr>
                <a:t>80mm</a:t>
              </a:r>
              <a:endParaRPr lang="zh-CN" altLang="zh-CN" sz="1000" dirty="0" smtClean="0">
                <a:solidFill>
                  <a:prstClr val="black"/>
                </a:solidFill>
              </a:endParaRPr>
            </a:p>
            <a:p>
              <a:endParaRPr lang="zh-CN" altLang="en-US" sz="1000" dirty="0">
                <a:solidFill>
                  <a:prstClr val="black"/>
                </a:solidFill>
              </a:endParaRPr>
            </a:p>
          </p:txBody>
        </p:sp>
        <p:pic>
          <p:nvPicPr>
            <p:cNvPr id="35" name="Picture 8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692696" y="7745993"/>
              <a:ext cx="1477963" cy="1024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8386" y="179726"/>
            <a:ext cx="16962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prstClr val="black"/>
                </a:solidFill>
              </a:rPr>
              <a:t>6</a:t>
            </a:r>
            <a:r>
              <a:rPr lang="zh-CN" altLang="zh-CN" b="1" dirty="0" smtClean="0">
                <a:solidFill>
                  <a:prstClr val="black"/>
                </a:solidFill>
              </a:rPr>
              <a:t>：五金件安装</a:t>
            </a:r>
            <a:endParaRPr lang="zh-CN" altLang="en-US" dirty="0">
              <a:solidFill>
                <a:prstClr val="black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04664" y="632520"/>
            <a:ext cx="2088232" cy="2520280"/>
            <a:chOff x="404664" y="632520"/>
            <a:chExt cx="1584176" cy="2448272"/>
          </a:xfrm>
        </p:grpSpPr>
        <p:sp>
          <p:nvSpPr>
            <p:cNvPr id="8" name="圆角矩形 7"/>
            <p:cNvSpPr/>
            <p:nvPr/>
          </p:nvSpPr>
          <p:spPr>
            <a:xfrm>
              <a:off x="404664" y="632520"/>
              <a:ext cx="1584176" cy="2448272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48680" y="704528"/>
              <a:ext cx="95571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zh-CN" sz="1000" b="1" dirty="0" smtClean="0">
                  <a:solidFill>
                    <a:prstClr val="black"/>
                  </a:solidFill>
                </a:rPr>
                <a:t>冷热水角阀</a:t>
              </a:r>
              <a:endParaRPr lang="en-US" altLang="zh-CN" sz="1000" b="1" dirty="0" smtClean="0">
                <a:solidFill>
                  <a:prstClr val="black"/>
                </a:solidFill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</a:rPr>
                <a:t>品牌：</a:t>
              </a:r>
              <a:r>
                <a:rPr lang="en-US" altLang="zh-CN" sz="1000" dirty="0" smtClean="0">
                  <a:solidFill>
                    <a:prstClr val="black"/>
                  </a:solidFill>
                </a:rPr>
                <a:t>   </a:t>
              </a:r>
              <a:r>
                <a:rPr lang="zh-CN" altLang="zh-CN" sz="1000" dirty="0" smtClean="0">
                  <a:solidFill>
                    <a:prstClr val="black"/>
                  </a:solidFill>
                </a:rPr>
                <a:t>圣帝</a:t>
              </a:r>
              <a:endParaRPr lang="en-US" altLang="zh-CN" sz="1000" dirty="0" smtClean="0">
                <a:solidFill>
                  <a:prstClr val="black"/>
                </a:solidFill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</a:rPr>
                <a:t>型号：</a:t>
              </a:r>
              <a:r>
                <a:rPr lang="en-US" altLang="zh-CN" sz="1000" b="1" dirty="0" smtClean="0">
                  <a:solidFill>
                    <a:prstClr val="black"/>
                  </a:solidFill>
                </a:rPr>
                <a:t>  71045</a:t>
              </a:r>
              <a:endParaRPr lang="en-US" altLang="zh-CN" sz="1000" b="1" dirty="0" smtClean="0">
                <a:solidFill>
                  <a:prstClr val="black"/>
                </a:solidFill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</a:rPr>
                <a:t>材质：不锈钢</a:t>
              </a:r>
              <a:endParaRPr lang="zh-CN" altLang="en-US" sz="1000" dirty="0">
                <a:solidFill>
                  <a:prstClr val="black"/>
                </a:solidFill>
              </a:endParaRPr>
            </a:p>
          </p:txBody>
        </p:sp>
        <p:pic>
          <p:nvPicPr>
            <p:cNvPr id="17410" name="Picture 2"/>
            <p:cNvPicPr>
              <a:picLocks noChangeAspect="1" noChangeArrowheads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530622" y="1412414"/>
              <a:ext cx="1095375" cy="14684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" name="组合 2"/>
          <p:cNvGrpSpPr/>
          <p:nvPr/>
        </p:nvGrpSpPr>
        <p:grpSpPr>
          <a:xfrm>
            <a:off x="2780929" y="704528"/>
            <a:ext cx="2368920" cy="2448272"/>
            <a:chOff x="2780928" y="704528"/>
            <a:chExt cx="1728192" cy="2448272"/>
          </a:xfrm>
        </p:grpSpPr>
        <p:sp>
          <p:nvSpPr>
            <p:cNvPr id="11" name="圆角矩形 10"/>
            <p:cNvSpPr/>
            <p:nvPr/>
          </p:nvSpPr>
          <p:spPr>
            <a:xfrm>
              <a:off x="2780928" y="704528"/>
              <a:ext cx="1728192" cy="2448272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924944" y="704528"/>
              <a:ext cx="1265090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zh-CN" sz="1000" b="1" dirty="0" smtClean="0">
                  <a:solidFill>
                    <a:prstClr val="black"/>
                  </a:solidFill>
                </a:rPr>
                <a:t>地</a:t>
              </a:r>
              <a:r>
                <a:rPr lang="en-US" altLang="zh-CN" sz="1000" b="1" dirty="0" smtClean="0">
                  <a:solidFill>
                    <a:prstClr val="black"/>
                  </a:solidFill>
                </a:rPr>
                <a:t>   </a:t>
              </a:r>
              <a:r>
                <a:rPr lang="zh-CN" altLang="zh-CN" sz="1000" b="1" dirty="0" smtClean="0">
                  <a:solidFill>
                    <a:prstClr val="black"/>
                  </a:solidFill>
                </a:rPr>
                <a:t>漏</a:t>
              </a:r>
              <a:endParaRPr lang="en-US" altLang="zh-CN" sz="1000" b="1" dirty="0" smtClean="0">
                <a:solidFill>
                  <a:prstClr val="black"/>
                </a:solidFill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</a:rPr>
                <a:t>品牌：圣帝</a:t>
              </a:r>
              <a:endParaRPr lang="en-US" altLang="zh-CN" sz="1000" b="1" dirty="0" smtClean="0">
                <a:solidFill>
                  <a:prstClr val="black"/>
                </a:solidFill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</a:rPr>
                <a:t>型号：</a:t>
              </a:r>
              <a:r>
                <a:rPr lang="en-US" altLang="zh-CN" sz="1000" b="1" dirty="0" smtClean="0">
                  <a:solidFill>
                    <a:prstClr val="black"/>
                  </a:solidFill>
                </a:rPr>
                <a:t>71042-71046</a:t>
              </a:r>
              <a:endParaRPr lang="en-US" altLang="zh-CN" sz="1000" b="1" dirty="0" smtClean="0">
                <a:solidFill>
                  <a:prstClr val="black"/>
                </a:solidFill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</a:rPr>
                <a:t>材质：不锈钢</a:t>
              </a:r>
              <a:endParaRPr lang="zh-CN" altLang="zh-CN" sz="1000" dirty="0" smtClean="0">
                <a:solidFill>
                  <a:prstClr val="black"/>
                </a:solidFill>
              </a:endParaRPr>
            </a:p>
            <a:p>
              <a:endParaRPr lang="zh-CN" altLang="en-US" sz="1000" dirty="0">
                <a:solidFill>
                  <a:prstClr val="black"/>
                </a:solidFill>
              </a:endParaRPr>
            </a:p>
          </p:txBody>
        </p:sp>
        <p:pic>
          <p:nvPicPr>
            <p:cNvPr id="17411" name="图片 3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836619" y="1424609"/>
              <a:ext cx="1604749" cy="13681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" name="组合 3"/>
          <p:cNvGrpSpPr/>
          <p:nvPr/>
        </p:nvGrpSpPr>
        <p:grpSpPr>
          <a:xfrm>
            <a:off x="476672" y="3440832"/>
            <a:ext cx="2160240" cy="2520280"/>
            <a:chOff x="476672" y="3440832"/>
            <a:chExt cx="1667317" cy="2448272"/>
          </a:xfrm>
        </p:grpSpPr>
        <p:sp>
          <p:nvSpPr>
            <p:cNvPr id="14" name="圆角矩形 13"/>
            <p:cNvSpPr/>
            <p:nvPr/>
          </p:nvSpPr>
          <p:spPr>
            <a:xfrm>
              <a:off x="476672" y="3440832"/>
              <a:ext cx="1584176" cy="2448272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48680" y="3656856"/>
              <a:ext cx="159530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b="1" dirty="0" smtClean="0">
                  <a:solidFill>
                    <a:prstClr val="black"/>
                  </a:solidFill>
                </a:rPr>
                <a:t>7</a:t>
              </a:r>
              <a:r>
                <a:rPr lang="zh-CN" altLang="zh-CN" sz="1000" b="1" dirty="0" smtClean="0">
                  <a:solidFill>
                    <a:prstClr val="black"/>
                  </a:solidFill>
                </a:rPr>
                <a:t>：门 槛 石</a:t>
              </a:r>
              <a:endParaRPr lang="en-US" altLang="zh-CN" sz="1000" b="1" dirty="0" smtClean="0">
                <a:solidFill>
                  <a:prstClr val="black"/>
                </a:solidFill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</a:rPr>
                <a:t>品牌：中升石材</a:t>
              </a:r>
              <a:r>
                <a:rPr lang="en-US" altLang="zh-CN" sz="1000" b="1" dirty="0" smtClean="0">
                  <a:solidFill>
                    <a:prstClr val="black"/>
                  </a:solidFill>
                </a:rPr>
                <a:t> </a:t>
              </a:r>
              <a:endParaRPr lang="en-US" altLang="zh-CN" sz="1000" b="1" dirty="0" smtClean="0">
                <a:solidFill>
                  <a:prstClr val="black"/>
                </a:solidFill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</a:rPr>
                <a:t>型号：根据装修风格选配</a:t>
              </a:r>
              <a:endParaRPr lang="en-US" altLang="zh-CN" sz="1000" b="1" dirty="0" smtClean="0">
                <a:solidFill>
                  <a:prstClr val="black"/>
                </a:solidFill>
              </a:endParaRPr>
            </a:p>
            <a:p>
              <a:r>
                <a:rPr lang="zh-CN" altLang="zh-CN" sz="1000" b="1" dirty="0" smtClean="0">
                  <a:solidFill>
                    <a:prstClr val="black"/>
                  </a:solidFill>
                </a:rPr>
                <a:t>材质：国产石材</a:t>
              </a:r>
              <a:endParaRPr lang="zh-CN" altLang="en-US" sz="1000" dirty="0">
                <a:solidFill>
                  <a:prstClr val="black"/>
                </a:solidFill>
              </a:endParaRPr>
            </a:p>
          </p:txBody>
        </p:sp>
        <p:pic>
          <p:nvPicPr>
            <p:cNvPr id="17412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48680" y="4376936"/>
              <a:ext cx="1477963" cy="968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32656" y="272481"/>
            <a:ext cx="6336704" cy="568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72000"/>
              </a:lnSpc>
              <a:spcBef>
                <a:spcPts val="1300"/>
              </a:spcBef>
              <a:spcAft>
                <a:spcPts val="1300"/>
              </a:spcAft>
            </a:pPr>
            <a:r>
              <a:rPr lang="zh-CN" altLang="zh-CN" b="1" kern="100" dirty="0">
                <a:latin typeface="Arial" panose="020B0604020202020204"/>
                <a:ea typeface="黑体" panose="02010609060101010101" charset="-122"/>
                <a:cs typeface="Times New Roman" panose="02020603050405020304"/>
              </a:rPr>
              <a:t>领航</a:t>
            </a:r>
            <a:r>
              <a:rPr lang="en-US" altLang="zh-CN" b="1" kern="100" dirty="0">
                <a:latin typeface="Arial" panose="020B0604020202020204"/>
                <a:ea typeface="黑体" panose="02010609060101010101" charset="-122"/>
                <a:cs typeface="Times New Roman" panose="02020603050405020304"/>
              </a:rPr>
              <a:t>@</a:t>
            </a:r>
            <a:r>
              <a:rPr lang="zh-CN" altLang="zh-CN" b="1" kern="100" dirty="0">
                <a:latin typeface="Arial" panose="020B0604020202020204"/>
                <a:ea typeface="黑体" panose="02010609060101010101" charset="-122"/>
                <a:cs typeface="Times New Roman" panose="02020603050405020304"/>
              </a:rPr>
              <a:t>智造科技有限公司产品配置清单（</a:t>
            </a:r>
            <a:r>
              <a:rPr lang="zh-CN" altLang="zh-CN" b="1" kern="100" dirty="0">
                <a:solidFill>
                  <a:srgbClr val="999999"/>
                </a:solidFill>
                <a:latin typeface="Arial" panose="020B0604020202020204"/>
                <a:ea typeface="黑体" panose="02010609060101010101" charset="-122"/>
                <a:cs typeface="Times New Roman" panose="02020603050405020304"/>
              </a:rPr>
              <a:t>主材配置</a:t>
            </a:r>
            <a:r>
              <a:rPr lang="zh-CN" altLang="zh-CN" b="1" kern="100" dirty="0">
                <a:latin typeface="Arial" panose="020B0604020202020204"/>
                <a:ea typeface="黑体" panose="02010609060101010101" charset="-122"/>
                <a:cs typeface="Times New Roman" panose="02020603050405020304"/>
              </a:rPr>
              <a:t>）</a:t>
            </a:r>
            <a:endParaRPr lang="zh-CN" altLang="zh-CN" b="1" kern="100" dirty="0">
              <a:effectLst/>
              <a:latin typeface="Arial" panose="020B0604020202020204"/>
              <a:ea typeface="黑体" panose="02010609060101010101" charset="-122"/>
              <a:cs typeface="Times New Roman" panose="02020603050405020304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54278" y="929888"/>
            <a:ext cx="3429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sz="1200" b="1" u="sng" kern="100" dirty="0">
                <a:latin typeface="Times New Roman" panose="02020603050405020304"/>
              </a:rPr>
              <a:t>业主姓名：</a:t>
            </a:r>
            <a:r>
              <a:rPr lang="zh-CN" altLang="zh-CN" sz="1200" u="sng" kern="100" dirty="0">
                <a:latin typeface="Times New Roman" panose="02020603050405020304"/>
              </a:rPr>
              <a:t> </a:t>
            </a:r>
            <a:r>
              <a:rPr lang="en-US" altLang="zh-CN" sz="1200" u="sng" kern="100" dirty="0" smtClean="0">
                <a:latin typeface="Times New Roman" panose="02020603050405020304"/>
              </a:rPr>
              <a:t>XXX</a:t>
            </a:r>
            <a:endParaRPr lang="en-US" altLang="zh-CN" sz="1200" u="sng" kern="100" dirty="0" smtClean="0">
              <a:latin typeface="Times New Roman" panose="02020603050405020304"/>
            </a:endParaRPr>
          </a:p>
          <a:p>
            <a:pPr algn="just">
              <a:spcAft>
                <a:spcPts val="0"/>
              </a:spcAft>
            </a:pPr>
            <a:r>
              <a:rPr lang="zh-CN" altLang="zh-CN" sz="1200" b="1" u="sng" kern="100" dirty="0" smtClean="0">
                <a:latin typeface="Times New Roman" panose="02020603050405020304"/>
              </a:rPr>
              <a:t>工程</a:t>
            </a:r>
            <a:r>
              <a:rPr lang="zh-CN" altLang="zh-CN" sz="1200" b="1" u="sng" kern="100" dirty="0">
                <a:latin typeface="Times New Roman" panose="02020603050405020304"/>
              </a:rPr>
              <a:t>名称： </a:t>
            </a:r>
            <a:r>
              <a:rPr lang="zh-CN" altLang="en-US" sz="1200" u="sng" kern="100" dirty="0">
                <a:latin typeface="Times New Roman" panose="02020603050405020304"/>
              </a:rPr>
              <a:t>南湖左岸</a:t>
            </a:r>
            <a:r>
              <a:rPr lang="en-US" altLang="zh-CN" sz="1200" u="sng" kern="100" dirty="0" smtClean="0">
                <a:latin typeface="Times New Roman" panose="02020603050405020304"/>
              </a:rPr>
              <a:t>X</a:t>
            </a:r>
            <a:r>
              <a:rPr lang="zh-CN" altLang="en-US" sz="1200" u="sng" kern="100" dirty="0" smtClean="0">
                <a:latin typeface="Times New Roman" panose="02020603050405020304"/>
              </a:rPr>
              <a:t>女生精装房</a:t>
            </a:r>
            <a:r>
              <a:rPr lang="zh-CN" altLang="zh-CN" sz="1200" u="sng" kern="100" dirty="0" smtClean="0">
                <a:latin typeface="Times New Roman" panose="02020603050405020304"/>
              </a:rPr>
              <a:t>项目</a:t>
            </a:r>
            <a:endParaRPr lang="zh-CN" altLang="zh-CN" sz="1200" kern="100" dirty="0">
              <a:latin typeface="Times New Roman" panose="02020603050405020304"/>
            </a:endParaRPr>
          </a:p>
          <a:p>
            <a:pPr algn="just" defTabSz="-635">
              <a:spcAft>
                <a:spcPts val="0"/>
              </a:spcAft>
              <a:tabLst>
                <a:tab pos="1266825" algn="l"/>
              </a:tabLst>
            </a:pPr>
            <a:r>
              <a:rPr lang="zh-CN" altLang="zh-CN" sz="1200" b="1" u="sng" kern="100" dirty="0">
                <a:latin typeface="Times New Roman" panose="02020603050405020304"/>
              </a:rPr>
              <a:t>工程面积：</a:t>
            </a:r>
            <a:r>
              <a:rPr lang="zh-CN" altLang="zh-CN" sz="1200" u="sng" kern="100" dirty="0">
                <a:latin typeface="Times New Roman" panose="02020603050405020304"/>
              </a:rPr>
              <a:t> </a:t>
            </a:r>
            <a:r>
              <a:rPr lang="en-US" altLang="zh-CN" sz="1200" u="sng" kern="100" dirty="0" smtClean="0">
                <a:latin typeface="Times New Roman" panose="02020603050405020304"/>
              </a:rPr>
              <a:t> 99.5</a:t>
            </a:r>
            <a:r>
              <a:rPr lang="zh-CN" altLang="zh-CN" sz="1200" u="sng" kern="100" dirty="0" smtClean="0">
                <a:latin typeface="Times New Roman" panose="02020603050405020304"/>
              </a:rPr>
              <a:t>㎡</a:t>
            </a:r>
            <a:endParaRPr lang="zh-CN" altLang="zh-CN" sz="1200" kern="100" dirty="0">
              <a:latin typeface="Times New Roman" panose="02020603050405020304"/>
            </a:endParaRPr>
          </a:p>
          <a:p>
            <a:pPr algn="just">
              <a:spcAft>
                <a:spcPts val="0"/>
              </a:spcAft>
            </a:pPr>
            <a:r>
              <a:rPr lang="zh-CN" altLang="zh-CN" sz="1200" b="1" u="sng" kern="100" dirty="0">
                <a:latin typeface="Times New Roman" panose="02020603050405020304"/>
              </a:rPr>
              <a:t>装修风格： </a:t>
            </a:r>
            <a:r>
              <a:rPr lang="zh-CN" altLang="en-US" sz="1200" u="sng" kern="100" dirty="0">
                <a:latin typeface="Times New Roman" panose="02020603050405020304"/>
              </a:rPr>
              <a:t>现代</a:t>
            </a:r>
            <a:endParaRPr lang="en-US" altLang="zh-CN" sz="1200" u="sng" kern="100" dirty="0" smtClean="0">
              <a:latin typeface="Times New Roman" panose="02020603050405020304"/>
            </a:endParaRPr>
          </a:p>
          <a:p>
            <a:pPr algn="just">
              <a:spcAft>
                <a:spcPts val="0"/>
              </a:spcAft>
            </a:pPr>
            <a:r>
              <a:rPr lang="zh-CN" altLang="zh-CN" sz="1200" b="1" u="sng" kern="100" dirty="0" smtClean="0">
                <a:latin typeface="Times New Roman" panose="02020603050405020304"/>
              </a:rPr>
              <a:t>工程</a:t>
            </a:r>
            <a:r>
              <a:rPr lang="zh-CN" altLang="zh-CN" sz="1200" b="1" u="sng" kern="100" dirty="0">
                <a:latin typeface="Times New Roman" panose="02020603050405020304"/>
              </a:rPr>
              <a:t>地点： </a:t>
            </a:r>
            <a:r>
              <a:rPr lang="zh-CN" altLang="zh-CN" sz="1200" u="sng" kern="100" dirty="0" smtClean="0">
                <a:latin typeface="Times New Roman" panose="02020603050405020304"/>
              </a:rPr>
              <a:t>成都市</a:t>
            </a:r>
            <a:r>
              <a:rPr lang="zh-CN" altLang="en-US" sz="1200" u="sng" kern="100" dirty="0" smtClean="0">
                <a:latin typeface="Times New Roman" panose="02020603050405020304"/>
              </a:rPr>
              <a:t>双流县天府大道南段</a:t>
            </a:r>
            <a:endParaRPr lang="zh-CN" altLang="zh-CN" sz="1200" kern="100" dirty="0">
              <a:latin typeface="Times New Roman" panose="02020603050405020304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661175" y="2468058"/>
            <a:ext cx="3060347" cy="2320359"/>
            <a:chOff x="3650378" y="2363917"/>
            <a:chExt cx="2739988" cy="2674813"/>
          </a:xfrm>
        </p:grpSpPr>
        <p:sp>
          <p:nvSpPr>
            <p:cNvPr id="30" name="圆角矩形 29"/>
            <p:cNvSpPr/>
            <p:nvPr/>
          </p:nvSpPr>
          <p:spPr>
            <a:xfrm>
              <a:off x="3650378" y="2363917"/>
              <a:ext cx="2506487" cy="2674813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34" name="矩形 33"/>
            <p:cNvSpPr/>
            <p:nvPr/>
          </p:nvSpPr>
          <p:spPr>
            <a:xfrm>
              <a:off x="3784801" y="2449898"/>
              <a:ext cx="2605565" cy="7450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2.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厨房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地砖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      </a:t>
              </a:r>
              <a:endParaRPr lang="en-US" altLang="zh-CN" sz="900" b="1" dirty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dirty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品牌</a:t>
              </a:r>
              <a:r>
                <a:rPr lang="zh-CN" altLang="en-US" sz="900" dirty="0" smtClean="0">
                  <a:solidFill>
                    <a:prstClr val="black"/>
                  </a:solidFill>
                </a:rPr>
                <a:t>：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皇冠印象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 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型号：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86153</a:t>
              </a:r>
              <a:r>
                <a:rPr lang="en-US" altLang="zh-CN" sz="900" dirty="0" smtClean="0">
                  <a:solidFill>
                    <a:prstClr val="black"/>
                  </a:solidFill>
                </a:rPr>
                <a:t>   </a:t>
              </a:r>
              <a:endParaRPr lang="en-US" altLang="zh-CN" sz="900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dirty="0">
                  <a:solidFill>
                    <a:prstClr val="black"/>
                  </a:solidFill>
                </a:rPr>
                <a:t> </a:t>
              </a:r>
              <a:r>
                <a:rPr lang="en-US" altLang="zh-CN" sz="900" dirty="0" smtClean="0">
                  <a:solidFill>
                    <a:prstClr val="black"/>
                  </a:solidFill>
                </a:rPr>
                <a:t>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规格：</a:t>
              </a:r>
              <a:r>
                <a:rPr lang="en-US" altLang="zh-CN" sz="900" dirty="0">
                  <a:solidFill>
                    <a:prstClr val="black"/>
                  </a:solidFill>
                </a:rPr>
                <a:t> 300*300 </a:t>
              </a:r>
              <a:r>
                <a:rPr lang="zh-CN" altLang="en-US" sz="900" dirty="0">
                  <a:solidFill>
                    <a:prstClr val="black"/>
                  </a:solidFill>
                </a:rPr>
                <a:t>防滑砖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07093" y="4936896"/>
            <a:ext cx="2799545" cy="2320359"/>
            <a:chOff x="534063" y="5420052"/>
            <a:chExt cx="2506487" cy="2674813"/>
          </a:xfrm>
        </p:grpSpPr>
        <p:sp>
          <p:nvSpPr>
            <p:cNvPr id="32" name="圆角矩形 31"/>
            <p:cNvSpPr/>
            <p:nvPr/>
          </p:nvSpPr>
          <p:spPr>
            <a:xfrm>
              <a:off x="534063" y="5420052"/>
              <a:ext cx="2506487" cy="2674813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29" name="矩形 28"/>
            <p:cNvSpPr/>
            <p:nvPr/>
          </p:nvSpPr>
          <p:spPr>
            <a:xfrm>
              <a:off x="740242" y="5529068"/>
              <a:ext cx="2170666" cy="904719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3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.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厨房及生活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阳台墙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砖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   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品牌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: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皇冠印象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型号：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  86005</a:t>
              </a:r>
              <a:endParaRPr lang="en-US" altLang="zh-CN" sz="900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dirty="0">
                  <a:solidFill>
                    <a:prstClr val="black"/>
                  </a:solidFill>
                </a:rPr>
                <a:t> </a:t>
              </a:r>
              <a:r>
                <a:rPr lang="en-US" altLang="zh-CN" sz="900" dirty="0" smtClean="0">
                  <a:solidFill>
                    <a:prstClr val="black"/>
                  </a:solidFill>
                </a:rPr>
                <a:t>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规格：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300*600</a:t>
              </a:r>
              <a:endParaRPr lang="zh-CN" altLang="en-US" sz="900" b="1" dirty="0">
                <a:solidFill>
                  <a:prstClr val="white"/>
                </a:solidFill>
              </a:endParaRPr>
            </a:p>
            <a:p>
              <a:pPr lvl="0"/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661175" y="4936896"/>
            <a:ext cx="2799545" cy="2320359"/>
            <a:chOff x="3619925" y="5420051"/>
            <a:chExt cx="2506487" cy="2674813"/>
          </a:xfrm>
        </p:grpSpPr>
        <p:sp>
          <p:nvSpPr>
            <p:cNvPr id="35" name="圆角矩形 34"/>
            <p:cNvSpPr/>
            <p:nvPr/>
          </p:nvSpPr>
          <p:spPr>
            <a:xfrm>
              <a:off x="3619925" y="5420051"/>
              <a:ext cx="2506487" cy="2674813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47" name="矩形 46"/>
            <p:cNvSpPr/>
            <p:nvPr/>
          </p:nvSpPr>
          <p:spPr>
            <a:xfrm>
              <a:off x="3707688" y="5529060"/>
              <a:ext cx="2374528" cy="745063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4.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卫生间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地砖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      </a:t>
              </a:r>
              <a:endParaRPr lang="en-US" altLang="zh-CN" sz="900" b="1" dirty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>
                  <a:solidFill>
                    <a:prstClr val="black"/>
                  </a:solidFill>
                </a:rPr>
                <a:t>品牌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: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皇冠印象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型号：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86023</a:t>
              </a:r>
              <a:endParaRPr lang="en-US" altLang="zh-CN" sz="900" dirty="0" smtClean="0">
                <a:solidFill>
                  <a:prstClr val="black"/>
                </a:solidFill>
              </a:endParaRPr>
            </a:p>
            <a:p>
              <a:pPr lvl="0"/>
              <a:r>
                <a:rPr lang="zh-CN" altLang="en-US" sz="900" b="1" dirty="0" smtClean="0">
                  <a:solidFill>
                    <a:prstClr val="black"/>
                  </a:solidFill>
                </a:rPr>
                <a:t>     规格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:300*300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防滑砖</a:t>
              </a:r>
              <a:endParaRPr lang="zh-CN" altLang="en-US" sz="9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607093" y="1946634"/>
            <a:ext cx="5853626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/>
              <a:t>一</a:t>
            </a:r>
            <a:r>
              <a:rPr lang="en-US" altLang="zh-CN" b="1" dirty="0" smtClean="0"/>
              <a:t>.</a:t>
            </a:r>
            <a:r>
              <a:rPr lang="zh-CN" altLang="en-US" b="1" dirty="0" smtClean="0"/>
              <a:t>砖类</a:t>
            </a:r>
            <a:endParaRPr lang="zh-CN" altLang="en-US" b="1" dirty="0"/>
          </a:p>
        </p:txBody>
      </p:sp>
      <p:grpSp>
        <p:nvGrpSpPr>
          <p:cNvPr id="13" name="组合 12"/>
          <p:cNvGrpSpPr/>
          <p:nvPr/>
        </p:nvGrpSpPr>
        <p:grpSpPr>
          <a:xfrm>
            <a:off x="607094" y="2494211"/>
            <a:ext cx="2799545" cy="2320359"/>
            <a:chOff x="941702" y="2555776"/>
            <a:chExt cx="1767218" cy="1872208"/>
          </a:xfrm>
        </p:grpSpPr>
        <p:sp>
          <p:nvSpPr>
            <p:cNvPr id="10" name="圆角矩形 9"/>
            <p:cNvSpPr/>
            <p:nvPr/>
          </p:nvSpPr>
          <p:spPr>
            <a:xfrm>
              <a:off x="941702" y="2555776"/>
              <a:ext cx="1767218" cy="187220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11" name="矩形 10"/>
            <p:cNvSpPr/>
            <p:nvPr/>
          </p:nvSpPr>
          <p:spPr>
            <a:xfrm>
              <a:off x="993193" y="2567002"/>
              <a:ext cx="1664236" cy="5215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1.</a:t>
              </a:r>
              <a:r>
                <a:rPr lang="zh-CN" altLang="zh-CN" sz="900" b="1" dirty="0">
                  <a:solidFill>
                    <a:prstClr val="black"/>
                  </a:solidFill>
                </a:rPr>
                <a:t>客厅地砖</a:t>
              </a:r>
              <a:r>
                <a:rPr lang="en-US" altLang="zh-CN" sz="900" b="1" dirty="0">
                  <a:solidFill>
                    <a:prstClr val="black"/>
                  </a:solidFill>
                </a:rPr>
                <a:t>      </a:t>
              </a:r>
              <a:endParaRPr lang="en-US" altLang="zh-CN" sz="900" b="1" dirty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品牌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：皇冠印象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型号：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8810</a:t>
              </a:r>
              <a:endParaRPr lang="en-US" altLang="zh-CN" sz="900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dirty="0">
                  <a:solidFill>
                    <a:prstClr val="black"/>
                  </a:solidFill>
                </a:rPr>
                <a:t> </a:t>
              </a:r>
              <a:r>
                <a:rPr lang="en-US" altLang="zh-CN" sz="900" dirty="0" smtClean="0">
                  <a:solidFill>
                    <a:prstClr val="black"/>
                  </a:solidFill>
                </a:rPr>
                <a:t>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规格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:</a:t>
              </a:r>
              <a:r>
                <a:rPr lang="en-US" altLang="zh-CN" sz="900" dirty="0">
                  <a:solidFill>
                    <a:prstClr val="black"/>
                  </a:solidFill>
                </a:rPr>
                <a:t> 800*800</a:t>
              </a:r>
              <a:r>
                <a:rPr lang="zh-CN" altLang="en-US" sz="900" dirty="0">
                  <a:solidFill>
                    <a:prstClr val="black"/>
                  </a:solidFill>
                </a:rPr>
                <a:t>全抛釉</a:t>
              </a:r>
              <a:endParaRPr lang="zh-CN" altLang="en-US" sz="900" b="1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41203" y="7382362"/>
            <a:ext cx="2799545" cy="2320359"/>
            <a:chOff x="510784" y="8270666"/>
            <a:chExt cx="2506487" cy="2674813"/>
          </a:xfrm>
        </p:grpSpPr>
        <p:sp>
          <p:nvSpPr>
            <p:cNvPr id="36" name="圆角矩形 35"/>
            <p:cNvSpPr/>
            <p:nvPr/>
          </p:nvSpPr>
          <p:spPr>
            <a:xfrm>
              <a:off x="510784" y="8270666"/>
              <a:ext cx="2506487" cy="2674813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52" name="矩形 51"/>
            <p:cNvSpPr/>
            <p:nvPr/>
          </p:nvSpPr>
          <p:spPr>
            <a:xfrm>
              <a:off x="607094" y="8349193"/>
              <a:ext cx="2309853" cy="745063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5 .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卫生间墙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砖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      </a:t>
              </a:r>
              <a:endParaRPr lang="en-US" altLang="zh-CN" sz="900" b="1" dirty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品牌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：皇冠印象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型号：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86023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   </a:t>
              </a:r>
              <a:endParaRPr lang="en-US" altLang="zh-CN" sz="900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dirty="0">
                  <a:solidFill>
                    <a:prstClr val="black"/>
                  </a:solidFill>
                </a:rPr>
                <a:t> </a:t>
              </a:r>
              <a:r>
                <a:rPr lang="en-US" altLang="zh-CN" sz="900" dirty="0" smtClean="0">
                  <a:solidFill>
                    <a:prstClr val="black"/>
                  </a:solidFill>
                </a:rPr>
                <a:t>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规格</a:t>
              </a:r>
              <a:r>
                <a:rPr lang="zh-CN" altLang="en-US" sz="900" dirty="0" smtClean="0">
                  <a:solidFill>
                    <a:prstClr val="black"/>
                  </a:solidFill>
                </a:rPr>
                <a:t>：</a:t>
              </a:r>
              <a:r>
                <a:rPr lang="en-US" altLang="zh-CN" sz="900" dirty="0" smtClean="0">
                  <a:solidFill>
                    <a:prstClr val="black"/>
                  </a:solidFill>
                </a:rPr>
                <a:t>300*600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752" y="8096150"/>
            <a:ext cx="1728191" cy="1479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210" y="3150207"/>
            <a:ext cx="2348757" cy="1523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1817" y="3266955"/>
            <a:ext cx="2118260" cy="1290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35" y="5816296"/>
            <a:ext cx="2118260" cy="1290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9080" y="5679676"/>
            <a:ext cx="1477970" cy="1297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/>
          <p:cNvGrpSpPr/>
          <p:nvPr/>
        </p:nvGrpSpPr>
        <p:grpSpPr>
          <a:xfrm>
            <a:off x="481296" y="666301"/>
            <a:ext cx="2775042" cy="2320388"/>
            <a:chOff x="481296" y="556684"/>
            <a:chExt cx="2506487" cy="2226950"/>
          </a:xfrm>
        </p:grpSpPr>
        <p:sp>
          <p:nvSpPr>
            <p:cNvPr id="63" name="圆角矩形 62"/>
            <p:cNvSpPr/>
            <p:nvPr/>
          </p:nvSpPr>
          <p:spPr>
            <a:xfrm>
              <a:off x="481296" y="556684"/>
              <a:ext cx="2506487" cy="222695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602809" y="580348"/>
              <a:ext cx="2332186" cy="2042192"/>
              <a:chOff x="649414" y="1022606"/>
              <a:chExt cx="1664236" cy="1502068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649414" y="1022606"/>
                <a:ext cx="1664236" cy="7751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:r>
                  <a:rPr lang="en-US" altLang="zh-CN" sz="900" b="1" dirty="0">
                    <a:solidFill>
                      <a:prstClr val="black"/>
                    </a:solidFill>
                  </a:rPr>
                  <a:t> 1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.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主卧地板</a:t>
                </a:r>
                <a:endParaRPr lang="en-US" altLang="zh-CN" sz="900" b="1" dirty="0">
                  <a:solidFill>
                    <a:prstClr val="black"/>
                  </a:solidFill>
                </a:endParaRPr>
              </a:p>
              <a:p>
                <a:pPr lvl="0"/>
                <a:r>
                  <a:rPr lang="en-US" altLang="zh-CN" sz="900" b="1" dirty="0">
                    <a:solidFill>
                      <a:prstClr val="black"/>
                    </a:solidFill>
                  </a:rPr>
                  <a:t>     </a:t>
                </a:r>
                <a:r>
                  <a:rPr lang="zh-CN" altLang="zh-CN" sz="900" b="1" dirty="0">
                    <a:solidFill>
                      <a:prstClr val="black"/>
                    </a:solidFill>
                  </a:rPr>
                  <a:t>品牌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:</a:t>
                </a:r>
                <a:r>
                  <a:rPr lang="zh-CN" altLang="en-US" sz="900" b="1" dirty="0">
                    <a:solidFill>
                      <a:prstClr val="black"/>
                    </a:solidFill>
                  </a:rPr>
                  <a:t>圣力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zh-CN" altLang="zh-CN" sz="900" b="1" dirty="0" smtClean="0">
                    <a:solidFill>
                      <a:prstClr val="black"/>
                    </a:solidFill>
                  </a:rPr>
                  <a:t>型号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：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RX8005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     规格：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12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强化</a:t>
                </a:r>
                <a:endParaRPr lang="zh-CN" altLang="en-US" sz="900" dirty="0">
                  <a:solidFill>
                    <a:prstClr val="white"/>
                  </a:solidFill>
                </a:endParaRPr>
              </a:p>
            </p:txBody>
          </p:sp>
          <p:pic>
            <p:nvPicPr>
              <p:cNvPr id="2054" name="Picture 6"/>
              <p:cNvPicPr>
                <a:picLocks noChangeAspect="1" noChangeArrowheads="1"/>
              </p:cNvPicPr>
              <p:nvPr/>
            </p:nvPicPr>
            <p:blipFill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867815" y="1537648"/>
                <a:ext cx="1160294" cy="9870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31" name="组合 30"/>
          <p:cNvGrpSpPr/>
          <p:nvPr/>
        </p:nvGrpSpPr>
        <p:grpSpPr>
          <a:xfrm>
            <a:off x="3767025" y="620415"/>
            <a:ext cx="2775042" cy="2321137"/>
            <a:chOff x="3767025" y="510798"/>
            <a:chExt cx="2506487" cy="2227669"/>
          </a:xfrm>
        </p:grpSpPr>
        <p:sp>
          <p:nvSpPr>
            <p:cNvPr id="64" name="圆角矩形 63"/>
            <p:cNvSpPr/>
            <p:nvPr/>
          </p:nvSpPr>
          <p:spPr>
            <a:xfrm>
              <a:off x="3767025" y="511517"/>
              <a:ext cx="2506487" cy="222695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3890610" y="510798"/>
              <a:ext cx="2369889" cy="2105138"/>
              <a:chOff x="2808110" y="1001544"/>
              <a:chExt cx="1691141" cy="1548366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2808110" y="1001544"/>
                <a:ext cx="1691141" cy="7751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:r>
                  <a:rPr lang="en-US" altLang="zh-CN" sz="900" b="1" dirty="0">
                    <a:solidFill>
                      <a:prstClr val="black"/>
                    </a:solidFill>
                  </a:rPr>
                  <a:t> 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2.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次卧地板</a:t>
                </a:r>
                <a:endParaRPr lang="en-US" altLang="zh-CN" sz="900" b="1" dirty="0">
                  <a:solidFill>
                    <a:prstClr val="black"/>
                  </a:solidFill>
                </a:endParaRPr>
              </a:p>
              <a:p>
                <a:pPr lvl="0"/>
                <a:r>
                  <a:rPr lang="en-US" altLang="zh-CN" sz="900" b="1" dirty="0">
                    <a:solidFill>
                      <a:prstClr val="black"/>
                    </a:solidFill>
                  </a:rPr>
                  <a:t>     </a:t>
                </a:r>
                <a:r>
                  <a:rPr lang="zh-CN" altLang="zh-CN" sz="900" b="1" dirty="0">
                    <a:solidFill>
                      <a:prstClr val="black"/>
                    </a:solidFill>
                  </a:rPr>
                  <a:t>品牌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:</a:t>
                </a:r>
                <a:r>
                  <a:rPr lang="zh-CN" altLang="en-US" sz="900" b="1" dirty="0">
                    <a:solidFill>
                      <a:prstClr val="black"/>
                    </a:solidFill>
                  </a:rPr>
                  <a:t>圣力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zh-CN" altLang="en-US" sz="900" b="1" dirty="0">
                    <a:solidFill>
                      <a:prstClr val="black"/>
                    </a:solidFill>
                  </a:rPr>
                  <a:t>材质</a:t>
                </a:r>
                <a:r>
                  <a:rPr lang="zh-CN" altLang="zh-CN" sz="900" b="1" dirty="0" smtClean="0">
                    <a:solidFill>
                      <a:prstClr val="black"/>
                    </a:solidFill>
                  </a:rPr>
                  <a:t>型号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：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RX8005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    规格：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12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强化</a:t>
                </a:r>
                <a:endParaRPr lang="zh-CN" altLang="en-US" sz="900" dirty="0">
                  <a:solidFill>
                    <a:prstClr val="white"/>
                  </a:solidFill>
                </a:endParaRPr>
              </a:p>
            </p:txBody>
          </p:sp>
          <p:pic>
            <p:nvPicPr>
              <p:cNvPr id="2055" name="Picture 7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3110870" y="1570314"/>
                <a:ext cx="1109659" cy="97959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33" name="组合 32"/>
          <p:cNvGrpSpPr/>
          <p:nvPr/>
        </p:nvGrpSpPr>
        <p:grpSpPr>
          <a:xfrm>
            <a:off x="3730767" y="3030261"/>
            <a:ext cx="2775042" cy="2320388"/>
            <a:chOff x="3684341" y="2920644"/>
            <a:chExt cx="2506487" cy="2226950"/>
          </a:xfrm>
        </p:grpSpPr>
        <p:sp>
          <p:nvSpPr>
            <p:cNvPr id="66" name="圆角矩形 65"/>
            <p:cNvSpPr/>
            <p:nvPr/>
          </p:nvSpPr>
          <p:spPr>
            <a:xfrm>
              <a:off x="3684341" y="2920644"/>
              <a:ext cx="2506487" cy="222695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50" name="矩形 49"/>
            <p:cNvSpPr/>
            <p:nvPr/>
          </p:nvSpPr>
          <p:spPr>
            <a:xfrm>
              <a:off x="3929544" y="3005040"/>
              <a:ext cx="2235048" cy="13575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4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.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实木踢脚线</a:t>
              </a:r>
              <a:endParaRPr lang="en-US" altLang="zh-CN" sz="900" b="1" dirty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>
                  <a:solidFill>
                    <a:prstClr val="black"/>
                  </a:solidFill>
                </a:rPr>
                <a:t>品牌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: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圣力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型号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：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12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强化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规格： 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25466" y="3096306"/>
            <a:ext cx="2775042" cy="2320388"/>
            <a:chOff x="397159" y="2861005"/>
            <a:chExt cx="2506487" cy="2226950"/>
          </a:xfrm>
        </p:grpSpPr>
        <p:sp>
          <p:nvSpPr>
            <p:cNvPr id="65" name="圆角矩形 64"/>
            <p:cNvSpPr/>
            <p:nvPr/>
          </p:nvSpPr>
          <p:spPr>
            <a:xfrm>
              <a:off x="397159" y="2861005"/>
              <a:ext cx="2506487" cy="222695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528871" y="2920644"/>
              <a:ext cx="2332186" cy="2046206"/>
              <a:chOff x="649414" y="1022606"/>
              <a:chExt cx="1664236" cy="1505021"/>
            </a:xfrm>
          </p:grpSpPr>
          <p:sp>
            <p:nvSpPr>
              <p:cNvPr id="62" name="矩形 61"/>
              <p:cNvSpPr/>
              <p:nvPr/>
            </p:nvSpPr>
            <p:spPr>
              <a:xfrm>
                <a:off x="649414" y="1022606"/>
                <a:ext cx="1664236" cy="7751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:r>
                  <a:rPr lang="en-US" altLang="zh-CN" sz="900" b="1" dirty="0">
                    <a:solidFill>
                      <a:prstClr val="black"/>
                    </a:solidFill>
                  </a:rPr>
                  <a:t> 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3.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客卧地板</a:t>
                </a:r>
                <a:endParaRPr lang="en-US" altLang="zh-CN" sz="900" b="1" dirty="0">
                  <a:solidFill>
                    <a:prstClr val="black"/>
                  </a:solidFill>
                </a:endParaRPr>
              </a:p>
              <a:p>
                <a:pPr lvl="0"/>
                <a:r>
                  <a:rPr lang="en-US" altLang="zh-CN" sz="900" b="1" dirty="0">
                    <a:solidFill>
                      <a:prstClr val="black"/>
                    </a:solidFill>
                  </a:rPr>
                  <a:t>     </a:t>
                </a:r>
                <a:r>
                  <a:rPr lang="zh-CN" altLang="zh-CN" sz="900" b="1" dirty="0">
                    <a:solidFill>
                      <a:prstClr val="black"/>
                    </a:solidFill>
                  </a:rPr>
                  <a:t>品牌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:</a:t>
                </a:r>
                <a:r>
                  <a:rPr lang="zh-CN" altLang="en-US" sz="900" b="1" dirty="0">
                    <a:solidFill>
                      <a:prstClr val="black"/>
                    </a:solidFill>
                  </a:rPr>
                  <a:t>圣力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zh-CN" altLang="zh-CN" sz="900" b="1" dirty="0" smtClean="0">
                    <a:solidFill>
                      <a:prstClr val="black"/>
                    </a:solidFill>
                  </a:rPr>
                  <a:t>型号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：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RX8005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    规格：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12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强化</a:t>
                </a:r>
                <a:endParaRPr lang="zh-CN" altLang="en-US" sz="900" dirty="0">
                  <a:solidFill>
                    <a:prstClr val="white"/>
                  </a:solidFill>
                </a:endParaRPr>
              </a:p>
            </p:txBody>
          </p:sp>
          <p:pic>
            <p:nvPicPr>
              <p:cNvPr id="60" name="Picture 6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895271" y="1529959"/>
                <a:ext cx="1061862" cy="99766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36" name="组合 35"/>
          <p:cNvGrpSpPr/>
          <p:nvPr/>
        </p:nvGrpSpPr>
        <p:grpSpPr>
          <a:xfrm>
            <a:off x="347854" y="6453371"/>
            <a:ext cx="2071467" cy="2808312"/>
            <a:chOff x="367567" y="6296562"/>
            <a:chExt cx="2071467" cy="2808312"/>
          </a:xfrm>
        </p:grpSpPr>
        <p:sp>
          <p:nvSpPr>
            <p:cNvPr id="86" name="圆角矩形 85"/>
            <p:cNvSpPr/>
            <p:nvPr/>
          </p:nvSpPr>
          <p:spPr>
            <a:xfrm>
              <a:off x="367567" y="6296562"/>
              <a:ext cx="1981314" cy="2808312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grpSp>
          <p:nvGrpSpPr>
            <p:cNvPr id="71" name="组合 70"/>
            <p:cNvGrpSpPr/>
            <p:nvPr/>
          </p:nvGrpSpPr>
          <p:grpSpPr>
            <a:xfrm>
              <a:off x="418296" y="6360889"/>
              <a:ext cx="2020738" cy="2598322"/>
              <a:chOff x="617634" y="3526224"/>
              <a:chExt cx="1673364" cy="1853080"/>
            </a:xfrm>
          </p:grpSpPr>
          <p:sp>
            <p:nvSpPr>
              <p:cNvPr id="75" name="矩形 74"/>
              <p:cNvSpPr/>
              <p:nvPr/>
            </p:nvSpPr>
            <p:spPr>
              <a:xfrm>
                <a:off x="617634" y="3526224"/>
                <a:ext cx="1673364" cy="46095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:r>
                  <a:rPr lang="en-US" altLang="zh-CN" sz="900" b="1" dirty="0">
                    <a:solidFill>
                      <a:prstClr val="black"/>
                    </a:solidFill>
                  </a:rPr>
                  <a:t> 1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.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卧室门</a:t>
                </a:r>
                <a:endParaRPr lang="en-US" altLang="zh-CN" sz="900" b="1" dirty="0">
                  <a:solidFill>
                    <a:prstClr val="black"/>
                  </a:solidFill>
                </a:endParaRPr>
              </a:p>
              <a:p>
                <a:pPr lvl="0"/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zh-CN" altLang="zh-CN" sz="900" b="1" dirty="0" smtClean="0">
                    <a:solidFill>
                      <a:prstClr val="black"/>
                    </a:solidFill>
                  </a:rPr>
                  <a:t>品牌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:</a:t>
                </a:r>
                <a:r>
                  <a:rPr lang="zh-CN" altLang="en-US" sz="900" b="1" dirty="0">
                    <a:solidFill>
                      <a:prstClr val="black"/>
                    </a:solidFill>
                  </a:rPr>
                  <a:t>中亚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zh-CN" altLang="zh-CN" sz="900" b="1" dirty="0" smtClean="0">
                    <a:solidFill>
                      <a:prstClr val="black"/>
                    </a:solidFill>
                  </a:rPr>
                  <a:t>型号：</a:t>
                </a:r>
                <a:r>
                  <a:rPr lang="zh-CN" altLang="en-US" sz="900" b="1" dirty="0">
                    <a:solidFill>
                      <a:prstClr val="black"/>
                    </a:solidFill>
                  </a:rPr>
                  <a:t>指接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实木门 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en-US" altLang="zh-CN" sz="900" b="1" dirty="0">
                    <a:solidFill>
                      <a:prstClr val="black"/>
                    </a:solidFill>
                  </a:rPr>
                  <a:t> 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         NK-3025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（哑光白色）</a:t>
                </a:r>
                <a:endParaRPr lang="zh-CN" altLang="en-US" sz="900" dirty="0">
                  <a:solidFill>
                    <a:prstClr val="white"/>
                  </a:solidFill>
                </a:endParaRPr>
              </a:p>
            </p:txBody>
          </p:sp>
          <p:pic>
            <p:nvPicPr>
              <p:cNvPr id="73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958592" y="3979957"/>
                <a:ext cx="860095" cy="139934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37" name="组合 36"/>
          <p:cNvGrpSpPr/>
          <p:nvPr/>
        </p:nvGrpSpPr>
        <p:grpSpPr>
          <a:xfrm>
            <a:off x="2486367" y="6453371"/>
            <a:ext cx="2088233" cy="2808312"/>
            <a:chOff x="2636912" y="6265515"/>
            <a:chExt cx="2088233" cy="2808312"/>
          </a:xfrm>
        </p:grpSpPr>
        <p:sp>
          <p:nvSpPr>
            <p:cNvPr id="87" name="圆角矩形 86"/>
            <p:cNvSpPr/>
            <p:nvPr/>
          </p:nvSpPr>
          <p:spPr>
            <a:xfrm>
              <a:off x="2636912" y="6265515"/>
              <a:ext cx="2088233" cy="2808312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80" name="矩形 79"/>
            <p:cNvSpPr/>
            <p:nvPr/>
          </p:nvSpPr>
          <p:spPr>
            <a:xfrm>
              <a:off x="2850764" y="6290849"/>
              <a:ext cx="167336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2.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厨房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推拉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门</a:t>
              </a:r>
              <a:endParaRPr lang="en-US" altLang="zh-CN" sz="900" b="1" dirty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>
                  <a:solidFill>
                    <a:prstClr val="black"/>
                  </a:solidFill>
                </a:rPr>
                <a:t>品牌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: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中亚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型号：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指接实木门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         NK—B3008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（哑光白色）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708989" y="6431877"/>
            <a:ext cx="2016224" cy="2808312"/>
            <a:chOff x="4708989" y="6431877"/>
            <a:chExt cx="2016224" cy="2808312"/>
          </a:xfrm>
        </p:grpSpPr>
        <p:sp>
          <p:nvSpPr>
            <p:cNvPr id="88" name="圆角矩形 87"/>
            <p:cNvSpPr/>
            <p:nvPr/>
          </p:nvSpPr>
          <p:spPr>
            <a:xfrm>
              <a:off x="4708989" y="6431877"/>
              <a:ext cx="2016224" cy="2808312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92" name="矩形 91"/>
            <p:cNvSpPr/>
            <p:nvPr/>
          </p:nvSpPr>
          <p:spPr>
            <a:xfrm>
              <a:off x="4878911" y="6522614"/>
              <a:ext cx="1673364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3.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卫生间门</a:t>
              </a:r>
              <a:endParaRPr lang="en-US" altLang="zh-CN" sz="900" b="1" dirty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>
                  <a:solidFill>
                    <a:prstClr val="black"/>
                  </a:solidFill>
                </a:rPr>
                <a:t>品牌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: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中亚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型号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：钛合金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(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白色）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  <p:sp>
        <p:nvSpPr>
          <p:cNvPr id="46" name="TextBox 45"/>
          <p:cNvSpPr txBox="1"/>
          <p:nvPr/>
        </p:nvSpPr>
        <p:spPr>
          <a:xfrm>
            <a:off x="525465" y="5651083"/>
            <a:ext cx="5980343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/>
              <a:t>三</a:t>
            </a:r>
            <a:r>
              <a:rPr lang="en-US" altLang="zh-CN" b="1" dirty="0" smtClean="0"/>
              <a:t>.</a:t>
            </a:r>
            <a:r>
              <a:rPr lang="zh-CN" altLang="en-US" b="1" dirty="0" smtClean="0"/>
              <a:t>木门类</a:t>
            </a:r>
            <a:endParaRPr lang="zh-CN" altLang="en-US" b="1" dirty="0"/>
          </a:p>
        </p:txBody>
      </p:sp>
      <p:sp>
        <p:nvSpPr>
          <p:cNvPr id="2048" name="TextBox 2047"/>
          <p:cNvSpPr txBox="1"/>
          <p:nvPr/>
        </p:nvSpPr>
        <p:spPr>
          <a:xfrm>
            <a:off x="481297" y="145257"/>
            <a:ext cx="6070978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/>
              <a:t>二</a:t>
            </a:r>
            <a:r>
              <a:rPr lang="en-US" altLang="zh-CN" b="1" dirty="0" smtClean="0"/>
              <a:t>.</a:t>
            </a:r>
            <a:r>
              <a:rPr lang="zh-CN" altLang="en-US" b="1" dirty="0" smtClean="0"/>
              <a:t>地板类</a:t>
            </a:r>
            <a:endParaRPr lang="zh-CN" altLang="en-US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023" y="3941788"/>
            <a:ext cx="1951199" cy="1124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8228" y="7198680"/>
            <a:ext cx="1204316" cy="1917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0644" y="7270000"/>
            <a:ext cx="1430046" cy="1774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>
            <a:off x="432678" y="3368824"/>
            <a:ext cx="2924313" cy="2952328"/>
            <a:chOff x="432679" y="3368824"/>
            <a:chExt cx="2775042" cy="2320388"/>
          </a:xfrm>
        </p:grpSpPr>
        <p:sp>
          <p:nvSpPr>
            <p:cNvPr id="102" name="圆角矩形 101"/>
            <p:cNvSpPr/>
            <p:nvPr/>
          </p:nvSpPr>
          <p:spPr>
            <a:xfrm>
              <a:off x="432679" y="3368824"/>
              <a:ext cx="2775042" cy="232038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82" name="矩形 81"/>
            <p:cNvSpPr/>
            <p:nvPr/>
          </p:nvSpPr>
          <p:spPr>
            <a:xfrm>
              <a:off x="695228" y="3512839"/>
              <a:ext cx="1664236" cy="3991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1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.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主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卧衣柜（暖白）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品牌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：佳源鸿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材质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：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颗粒板 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32678" y="6606035"/>
            <a:ext cx="2839615" cy="2986260"/>
            <a:chOff x="3478079" y="3334892"/>
            <a:chExt cx="2775042" cy="2320388"/>
          </a:xfrm>
        </p:grpSpPr>
        <p:sp>
          <p:nvSpPr>
            <p:cNvPr id="103" name="圆角矩形 102"/>
            <p:cNvSpPr/>
            <p:nvPr/>
          </p:nvSpPr>
          <p:spPr>
            <a:xfrm>
              <a:off x="3478079" y="3334892"/>
              <a:ext cx="2775042" cy="232038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86" name="矩形 85"/>
            <p:cNvSpPr/>
            <p:nvPr/>
          </p:nvSpPr>
          <p:spPr>
            <a:xfrm>
              <a:off x="3813665" y="3380589"/>
              <a:ext cx="1664236" cy="394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3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.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次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卧衣柜（暖白）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品牌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: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佳源鸿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材质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：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颗粒板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432679" y="171300"/>
            <a:ext cx="1955792" cy="2320388"/>
            <a:chOff x="453756" y="5429655"/>
            <a:chExt cx="2775042" cy="2320388"/>
          </a:xfrm>
        </p:grpSpPr>
        <p:sp>
          <p:nvSpPr>
            <p:cNvPr id="90" name="圆角矩形 89"/>
            <p:cNvSpPr/>
            <p:nvPr/>
          </p:nvSpPr>
          <p:spPr>
            <a:xfrm>
              <a:off x="453756" y="5429655"/>
              <a:ext cx="2775042" cy="232038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92" name="矩形 91"/>
            <p:cNvSpPr/>
            <p:nvPr/>
          </p:nvSpPr>
          <p:spPr>
            <a:xfrm>
              <a:off x="578950" y="5536342"/>
              <a:ext cx="2490009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5.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厨房艺术推拉窗</a:t>
              </a:r>
              <a:endParaRPr lang="en-US" altLang="zh-CN" sz="900" b="1" dirty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品牌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: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型号：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2492353" y="159518"/>
            <a:ext cx="1955792" cy="2320388"/>
            <a:chOff x="3893698" y="5536349"/>
            <a:chExt cx="2775042" cy="2320388"/>
          </a:xfrm>
        </p:grpSpPr>
        <p:sp>
          <p:nvSpPr>
            <p:cNvPr id="95" name="圆角矩形 94"/>
            <p:cNvSpPr/>
            <p:nvPr/>
          </p:nvSpPr>
          <p:spPr>
            <a:xfrm>
              <a:off x="3893698" y="5536349"/>
              <a:ext cx="2775042" cy="232038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97" name="矩形 96"/>
            <p:cNvSpPr/>
            <p:nvPr/>
          </p:nvSpPr>
          <p:spPr>
            <a:xfrm>
              <a:off x="4027177" y="5708639"/>
              <a:ext cx="2449585" cy="7061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4.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双面门套</a:t>
              </a:r>
              <a:endParaRPr lang="en-US" altLang="zh-CN" sz="900" b="1" dirty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品牌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: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中亚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型号：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605551" y="6715415"/>
            <a:ext cx="2775042" cy="2848835"/>
            <a:chOff x="432679" y="5842448"/>
            <a:chExt cx="2775042" cy="2415814"/>
          </a:xfrm>
        </p:grpSpPr>
        <p:sp>
          <p:nvSpPr>
            <p:cNvPr id="104" name="圆角矩形 103"/>
            <p:cNvSpPr/>
            <p:nvPr/>
          </p:nvSpPr>
          <p:spPr>
            <a:xfrm>
              <a:off x="432679" y="5842448"/>
              <a:ext cx="2775042" cy="241581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106" name="矩形 105"/>
            <p:cNvSpPr/>
            <p:nvPr/>
          </p:nvSpPr>
          <p:spPr>
            <a:xfrm>
              <a:off x="695203" y="5935202"/>
              <a:ext cx="1921948" cy="4306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4.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儿童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房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衣柜（暖白）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品牌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：佳源鸿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材质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：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颗粒板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432677" y="2799527"/>
            <a:ext cx="6076689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/>
              <a:t>四</a:t>
            </a:r>
            <a:r>
              <a:rPr lang="en-US" altLang="zh-CN" b="1" dirty="0" smtClean="0"/>
              <a:t>.</a:t>
            </a:r>
            <a:r>
              <a:rPr lang="zh-CN" altLang="en-US" b="1" dirty="0" smtClean="0"/>
              <a:t>定制家具</a:t>
            </a:r>
            <a:endParaRPr lang="zh-CN" altLang="en-US" b="1" dirty="0"/>
          </a:p>
        </p:txBody>
      </p:sp>
      <p:grpSp>
        <p:nvGrpSpPr>
          <p:cNvPr id="29" name="组合 28"/>
          <p:cNvGrpSpPr/>
          <p:nvPr/>
        </p:nvGrpSpPr>
        <p:grpSpPr>
          <a:xfrm>
            <a:off x="3605551" y="3368824"/>
            <a:ext cx="2924313" cy="2952328"/>
            <a:chOff x="432679" y="3368824"/>
            <a:chExt cx="2775042" cy="2320388"/>
          </a:xfrm>
        </p:grpSpPr>
        <p:sp>
          <p:nvSpPr>
            <p:cNvPr id="30" name="圆角矩形 29"/>
            <p:cNvSpPr/>
            <p:nvPr/>
          </p:nvSpPr>
          <p:spPr>
            <a:xfrm>
              <a:off x="432679" y="3368824"/>
              <a:ext cx="2775042" cy="232038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31" name="矩形 30"/>
            <p:cNvSpPr/>
            <p:nvPr/>
          </p:nvSpPr>
          <p:spPr>
            <a:xfrm>
              <a:off x="695228" y="3512839"/>
              <a:ext cx="1664236" cy="3991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2.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主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卧梳妆柜（无配）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品牌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：佳源鸿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材质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：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颗粒板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553575" y="159518"/>
            <a:ext cx="1955792" cy="2320388"/>
            <a:chOff x="3893698" y="5536349"/>
            <a:chExt cx="2775042" cy="2320388"/>
          </a:xfrm>
        </p:grpSpPr>
        <p:sp>
          <p:nvSpPr>
            <p:cNvPr id="32" name="圆角矩形 31"/>
            <p:cNvSpPr/>
            <p:nvPr/>
          </p:nvSpPr>
          <p:spPr>
            <a:xfrm>
              <a:off x="3893698" y="5536349"/>
              <a:ext cx="2775042" cy="232038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34" name="矩形 33"/>
            <p:cNvSpPr/>
            <p:nvPr/>
          </p:nvSpPr>
          <p:spPr>
            <a:xfrm>
              <a:off x="4027177" y="5708639"/>
              <a:ext cx="2449585" cy="7061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4.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双面门套</a:t>
              </a:r>
              <a:endParaRPr lang="en-US" altLang="zh-CN" sz="900" b="1" dirty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品牌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: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中亚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型号：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748" y="1000072"/>
            <a:ext cx="1756546" cy="1172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7648" y="1029605"/>
            <a:ext cx="1756546" cy="1172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004" y="4068647"/>
            <a:ext cx="1677706" cy="2141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7144" y="4202604"/>
            <a:ext cx="2071853" cy="1816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004" y="7332626"/>
            <a:ext cx="1712870" cy="2011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836" y="7332626"/>
            <a:ext cx="1531542" cy="2151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46177" y="194630"/>
            <a:ext cx="2924313" cy="2952328"/>
            <a:chOff x="432679" y="3368824"/>
            <a:chExt cx="2775042" cy="2320388"/>
          </a:xfrm>
        </p:grpSpPr>
        <p:sp>
          <p:nvSpPr>
            <p:cNvPr id="13" name="圆角矩形 12"/>
            <p:cNvSpPr/>
            <p:nvPr/>
          </p:nvSpPr>
          <p:spPr>
            <a:xfrm>
              <a:off x="432679" y="3368824"/>
              <a:ext cx="2775042" cy="232038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14" name="矩形 13"/>
            <p:cNvSpPr/>
            <p:nvPr/>
          </p:nvSpPr>
          <p:spPr>
            <a:xfrm>
              <a:off x="695228" y="3512839"/>
              <a:ext cx="1664236" cy="3991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5.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儿童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房书柜（暖白）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品牌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：佳源鸿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材质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：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颗粒板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717031" y="194630"/>
            <a:ext cx="2924313" cy="2952328"/>
            <a:chOff x="432679" y="3368824"/>
            <a:chExt cx="2775042" cy="2320388"/>
          </a:xfrm>
        </p:grpSpPr>
        <p:sp>
          <p:nvSpPr>
            <p:cNvPr id="17" name="圆角矩形 16"/>
            <p:cNvSpPr/>
            <p:nvPr/>
          </p:nvSpPr>
          <p:spPr>
            <a:xfrm>
              <a:off x="432679" y="3368824"/>
              <a:ext cx="2775042" cy="232038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18" name="矩形 17"/>
            <p:cNvSpPr/>
            <p:nvPr/>
          </p:nvSpPr>
          <p:spPr>
            <a:xfrm>
              <a:off x="695228" y="3512839"/>
              <a:ext cx="1664236" cy="3991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6.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儿童房床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品牌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：佳源鸿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材质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：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颗粒板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763382" y="3368824"/>
            <a:ext cx="2924313" cy="2952328"/>
            <a:chOff x="432679" y="3368824"/>
            <a:chExt cx="2775042" cy="2320388"/>
          </a:xfrm>
        </p:grpSpPr>
        <p:sp>
          <p:nvSpPr>
            <p:cNvPr id="21" name="圆角矩形 20"/>
            <p:cNvSpPr/>
            <p:nvPr/>
          </p:nvSpPr>
          <p:spPr>
            <a:xfrm>
              <a:off x="432679" y="3368824"/>
              <a:ext cx="2775042" cy="232038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22" name="矩形 21"/>
            <p:cNvSpPr/>
            <p:nvPr/>
          </p:nvSpPr>
          <p:spPr>
            <a:xfrm>
              <a:off x="695228" y="3512839"/>
              <a:ext cx="1664236" cy="3991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8.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餐厅酒柜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(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云绕橡木）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品牌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：佳源鸿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材质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：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颗粒板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77255" y="6463748"/>
            <a:ext cx="2924313" cy="2952328"/>
            <a:chOff x="432679" y="3368824"/>
            <a:chExt cx="2775042" cy="2320388"/>
          </a:xfrm>
        </p:grpSpPr>
        <p:sp>
          <p:nvSpPr>
            <p:cNvPr id="25" name="圆角矩形 24"/>
            <p:cNvSpPr/>
            <p:nvPr/>
          </p:nvSpPr>
          <p:spPr>
            <a:xfrm>
              <a:off x="432679" y="3368824"/>
              <a:ext cx="2775042" cy="232038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26" name="矩形 25"/>
            <p:cNvSpPr/>
            <p:nvPr/>
          </p:nvSpPr>
          <p:spPr>
            <a:xfrm>
              <a:off x="695228" y="3512839"/>
              <a:ext cx="1664236" cy="3991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9.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阳台洗衣机柜体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品牌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：佳源鸿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材质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：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颗粒板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20682" y="3368824"/>
            <a:ext cx="2775041" cy="2808312"/>
            <a:chOff x="3505116" y="5812700"/>
            <a:chExt cx="2775042" cy="2320388"/>
          </a:xfrm>
        </p:grpSpPr>
        <p:sp>
          <p:nvSpPr>
            <p:cNvPr id="29" name="圆角矩形 28"/>
            <p:cNvSpPr/>
            <p:nvPr/>
          </p:nvSpPr>
          <p:spPr>
            <a:xfrm>
              <a:off x="3505116" y="5812700"/>
              <a:ext cx="2775042" cy="232038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30" name="矩形 29"/>
            <p:cNvSpPr/>
            <p:nvPr/>
          </p:nvSpPr>
          <p:spPr>
            <a:xfrm>
              <a:off x="3852368" y="5878867"/>
              <a:ext cx="1886188" cy="4195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7.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鞋柜（玫瑰橡木）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品牌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：佳源鸿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材质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：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颗粒板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763381" y="6463748"/>
            <a:ext cx="2924313" cy="2952328"/>
            <a:chOff x="541185" y="3152543"/>
            <a:chExt cx="2775042" cy="2848835"/>
          </a:xfrm>
        </p:grpSpPr>
        <p:sp>
          <p:nvSpPr>
            <p:cNvPr id="33" name="圆角矩形 32"/>
            <p:cNvSpPr/>
            <p:nvPr/>
          </p:nvSpPr>
          <p:spPr>
            <a:xfrm>
              <a:off x="541185" y="3152543"/>
              <a:ext cx="2775042" cy="2848835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34" name="矩形 33"/>
            <p:cNvSpPr/>
            <p:nvPr/>
          </p:nvSpPr>
          <p:spPr>
            <a:xfrm>
              <a:off x="888585" y="3208809"/>
              <a:ext cx="1886188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10.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阳台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储藏柜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品牌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：佳源鸿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材质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：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颗粒板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603" y="1064649"/>
            <a:ext cx="1490860" cy="1867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603" y="4059891"/>
            <a:ext cx="1400936" cy="1981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39" y="4096612"/>
            <a:ext cx="1288820" cy="2114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593537" y="3678848"/>
            <a:ext cx="2775042" cy="2440184"/>
            <a:chOff x="578681" y="6825578"/>
            <a:chExt cx="2775042" cy="2440184"/>
          </a:xfrm>
        </p:grpSpPr>
        <p:sp>
          <p:nvSpPr>
            <p:cNvPr id="63" name="圆角矩形 62"/>
            <p:cNvSpPr/>
            <p:nvPr/>
          </p:nvSpPr>
          <p:spPr>
            <a:xfrm>
              <a:off x="578681" y="6825578"/>
              <a:ext cx="2775042" cy="244018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15" name="矩形 14"/>
            <p:cNvSpPr/>
            <p:nvPr/>
          </p:nvSpPr>
          <p:spPr>
            <a:xfrm>
              <a:off x="726856" y="6940583"/>
              <a:ext cx="249354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1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.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成品浴室柜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>
                  <a:solidFill>
                    <a:prstClr val="black"/>
                  </a:solidFill>
                </a:rPr>
                <a:t>品牌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: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圣帝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型号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：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2860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zh-CN" altLang="en-US" sz="900" b="1" dirty="0" smtClean="0">
                  <a:solidFill>
                    <a:prstClr val="black"/>
                  </a:solidFill>
                </a:rPr>
                <a:t>    规格：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700*800mm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、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700*460mm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606865" y="3678848"/>
            <a:ext cx="2855651" cy="2440184"/>
            <a:chOff x="3592009" y="6790331"/>
            <a:chExt cx="2855651" cy="2440184"/>
          </a:xfrm>
        </p:grpSpPr>
        <p:sp>
          <p:nvSpPr>
            <p:cNvPr id="64" name="圆角矩形 63"/>
            <p:cNvSpPr/>
            <p:nvPr/>
          </p:nvSpPr>
          <p:spPr>
            <a:xfrm>
              <a:off x="3592009" y="6790331"/>
              <a:ext cx="2775042" cy="244018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3722922" y="6909676"/>
              <a:ext cx="2724738" cy="2140062"/>
              <a:chOff x="649392" y="2798306"/>
              <a:chExt cx="1664236" cy="1826765"/>
            </a:xfrm>
          </p:grpSpPr>
          <p:sp>
            <p:nvSpPr>
              <p:cNvPr id="55" name="矩形 54"/>
              <p:cNvSpPr/>
              <p:nvPr/>
            </p:nvSpPr>
            <p:spPr>
              <a:xfrm>
                <a:off x="649392" y="2798306"/>
                <a:ext cx="1664236" cy="55171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:r>
                  <a:rPr lang="en-US" altLang="zh-CN" sz="900" b="1" dirty="0">
                    <a:solidFill>
                      <a:prstClr val="black"/>
                    </a:solidFill>
                  </a:rPr>
                  <a:t> 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2.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台上盆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zh-CN" altLang="zh-CN" sz="900" b="1" dirty="0" smtClean="0">
                    <a:solidFill>
                      <a:prstClr val="black"/>
                    </a:solidFill>
                  </a:rPr>
                  <a:t>品牌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: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圣帝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材质</a:t>
                </a:r>
                <a:r>
                  <a:rPr lang="zh-CN" altLang="zh-CN" sz="900" b="1" dirty="0" smtClean="0">
                    <a:solidFill>
                      <a:prstClr val="black"/>
                    </a:solidFill>
                  </a:rPr>
                  <a:t>：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en-US" altLang="zh-CN" sz="900" b="1" dirty="0">
                    <a:solidFill>
                      <a:prstClr val="black"/>
                    </a:solidFill>
                  </a:rPr>
                  <a:t> 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规格：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650*450mm</a:t>
                </a:r>
                <a:endParaRPr lang="zh-CN" altLang="en-US" sz="900" dirty="0">
                  <a:solidFill>
                    <a:prstClr val="white"/>
                  </a:solidFill>
                </a:endParaRPr>
              </a:p>
            </p:txBody>
          </p:sp>
          <p:pic>
            <p:nvPicPr>
              <p:cNvPr id="53" name="图片 52"/>
              <p:cNvPicPr>
                <a:picLocks noChangeAspect="1"/>
              </p:cNvPicPr>
              <p:nvPr/>
            </p:nvPicPr>
            <p:blipFill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26258" y="3454075"/>
                <a:ext cx="1143521" cy="1170996"/>
              </a:xfrm>
              <a:prstGeom prst="rect">
                <a:avLst/>
              </a:prstGeom>
            </p:spPr>
          </p:pic>
        </p:grpSp>
      </p:grpSp>
      <p:grpSp>
        <p:nvGrpSpPr>
          <p:cNvPr id="4" name="组合 3"/>
          <p:cNvGrpSpPr/>
          <p:nvPr/>
        </p:nvGrpSpPr>
        <p:grpSpPr>
          <a:xfrm>
            <a:off x="541185" y="178626"/>
            <a:ext cx="2775042" cy="2848835"/>
            <a:chOff x="541185" y="178626"/>
            <a:chExt cx="2775042" cy="2848835"/>
          </a:xfrm>
        </p:grpSpPr>
        <p:sp>
          <p:nvSpPr>
            <p:cNvPr id="40" name="圆角矩形 39"/>
            <p:cNvSpPr/>
            <p:nvPr/>
          </p:nvSpPr>
          <p:spPr>
            <a:xfrm>
              <a:off x="541185" y="178626"/>
              <a:ext cx="2775042" cy="2848835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43" name="矩形 42"/>
            <p:cNvSpPr/>
            <p:nvPr/>
          </p:nvSpPr>
          <p:spPr>
            <a:xfrm>
              <a:off x="719428" y="267708"/>
              <a:ext cx="1886188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11.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阳台吊柜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品牌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：佳源鸿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材质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：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多层实木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593537" y="3102414"/>
            <a:ext cx="5780942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/>
              <a:t>五</a:t>
            </a:r>
            <a:r>
              <a:rPr lang="en-US" altLang="zh-CN" b="1" dirty="0" smtClean="0"/>
              <a:t>.</a:t>
            </a:r>
            <a:r>
              <a:rPr lang="zh-CN" altLang="en-US" b="1" dirty="0" smtClean="0"/>
              <a:t>卫生间配套</a:t>
            </a:r>
            <a:endParaRPr lang="zh-CN" altLang="en-US" b="1" dirty="0"/>
          </a:p>
        </p:txBody>
      </p:sp>
      <p:grpSp>
        <p:nvGrpSpPr>
          <p:cNvPr id="23" name="组合 22"/>
          <p:cNvGrpSpPr/>
          <p:nvPr/>
        </p:nvGrpSpPr>
        <p:grpSpPr>
          <a:xfrm>
            <a:off x="581773" y="6385438"/>
            <a:ext cx="2775042" cy="2440184"/>
            <a:chOff x="578681" y="6825578"/>
            <a:chExt cx="2775042" cy="2440184"/>
          </a:xfrm>
        </p:grpSpPr>
        <p:sp>
          <p:nvSpPr>
            <p:cNvPr id="24" name="圆角矩形 23"/>
            <p:cNvSpPr/>
            <p:nvPr/>
          </p:nvSpPr>
          <p:spPr>
            <a:xfrm>
              <a:off x="578681" y="6825578"/>
              <a:ext cx="2775042" cy="244018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726856" y="6940583"/>
              <a:ext cx="2493548" cy="2129602"/>
              <a:chOff x="649392" y="2798306"/>
              <a:chExt cx="1664236" cy="1866776"/>
            </a:xfrm>
          </p:grpSpPr>
          <p:sp>
            <p:nvSpPr>
              <p:cNvPr id="26" name="矩形 25"/>
              <p:cNvSpPr/>
              <p:nvPr/>
            </p:nvSpPr>
            <p:spPr>
              <a:xfrm>
                <a:off x="649392" y="2798306"/>
                <a:ext cx="1664236" cy="5665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:r>
                  <a:rPr lang="en-US" altLang="zh-CN" sz="900" b="1" dirty="0">
                    <a:solidFill>
                      <a:prstClr val="black"/>
                    </a:solidFill>
                  </a:rPr>
                  <a:t> 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3.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台盆龙头配套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zh-CN" altLang="zh-CN" sz="900" b="1" dirty="0">
                    <a:solidFill>
                      <a:prstClr val="black"/>
                    </a:solidFill>
                  </a:rPr>
                  <a:t>品牌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:</a:t>
                </a:r>
                <a:r>
                  <a:rPr lang="zh-CN" altLang="en-US" sz="900" b="1" dirty="0">
                    <a:solidFill>
                      <a:prstClr val="black"/>
                    </a:solidFill>
                  </a:rPr>
                  <a:t>圣帝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型号</a:t>
                </a:r>
                <a:r>
                  <a:rPr lang="zh-CN" altLang="zh-CN" sz="900" b="1" dirty="0" smtClean="0">
                    <a:solidFill>
                      <a:prstClr val="black"/>
                    </a:solidFill>
                  </a:rPr>
                  <a:t>：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2861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    材质：铜</a:t>
                </a:r>
                <a:endParaRPr lang="zh-CN" altLang="en-US" sz="900" dirty="0">
                  <a:solidFill>
                    <a:prstClr val="white"/>
                  </a:solidFill>
                </a:endParaRPr>
              </a:p>
            </p:txBody>
          </p:sp>
          <p:pic>
            <p:nvPicPr>
              <p:cNvPr id="27" name="图片 26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74373" y="3511012"/>
                <a:ext cx="1282413" cy="1154070"/>
              </a:xfrm>
              <a:prstGeom prst="rect">
                <a:avLst/>
              </a:prstGeom>
            </p:spPr>
          </p:pic>
        </p:grpSp>
      </p:grpSp>
      <p:grpSp>
        <p:nvGrpSpPr>
          <p:cNvPr id="8" name="组合 7"/>
          <p:cNvGrpSpPr/>
          <p:nvPr/>
        </p:nvGrpSpPr>
        <p:grpSpPr>
          <a:xfrm>
            <a:off x="3692512" y="6385438"/>
            <a:ext cx="2775042" cy="2440184"/>
            <a:chOff x="3692512" y="6385438"/>
            <a:chExt cx="2775042" cy="2440184"/>
          </a:xfrm>
        </p:grpSpPr>
        <p:grpSp>
          <p:nvGrpSpPr>
            <p:cNvPr id="28" name="组合 27"/>
            <p:cNvGrpSpPr/>
            <p:nvPr/>
          </p:nvGrpSpPr>
          <p:grpSpPr>
            <a:xfrm>
              <a:off x="3692512" y="6385438"/>
              <a:ext cx="2775042" cy="2440184"/>
              <a:chOff x="578681" y="6825578"/>
              <a:chExt cx="2775042" cy="2440184"/>
            </a:xfrm>
          </p:grpSpPr>
          <p:sp>
            <p:nvSpPr>
              <p:cNvPr id="29" name="圆角矩形 28"/>
              <p:cNvSpPr/>
              <p:nvPr/>
            </p:nvSpPr>
            <p:spPr>
              <a:xfrm>
                <a:off x="578681" y="6825578"/>
                <a:ext cx="2775042" cy="2440184"/>
              </a:xfrm>
              <a:prstGeom prst="roundRect">
                <a:avLst/>
              </a:prstGeom>
              <a:solidFill>
                <a:schemeClr val="bg1">
                  <a:lumMod val="9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900" dirty="0"/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726856" y="6940581"/>
                <a:ext cx="2493548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:r>
                  <a:rPr lang="en-US" altLang="zh-CN" sz="900" b="1" dirty="0">
                    <a:solidFill>
                      <a:prstClr val="black"/>
                    </a:solidFill>
                  </a:rPr>
                  <a:t> 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4.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蹲便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zh-CN" altLang="zh-CN" sz="900" b="1" dirty="0">
                    <a:solidFill>
                      <a:prstClr val="black"/>
                    </a:solidFill>
                  </a:rPr>
                  <a:t>品牌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:</a:t>
                </a:r>
                <a:r>
                  <a:rPr lang="zh-CN" altLang="en-US" sz="900" b="1" dirty="0">
                    <a:solidFill>
                      <a:prstClr val="black"/>
                    </a:solidFill>
                  </a:rPr>
                  <a:t>圣帝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型号</a:t>
                </a:r>
                <a:r>
                  <a:rPr lang="zh-CN" altLang="zh-CN" sz="900" b="1" dirty="0" smtClean="0">
                    <a:solidFill>
                      <a:prstClr val="black"/>
                    </a:solidFill>
                  </a:rPr>
                  <a:t>：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4105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    规格：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500*450*190mm</a:t>
                </a:r>
                <a:endParaRPr lang="zh-CN" altLang="en-US" sz="900" dirty="0">
                  <a:solidFill>
                    <a:prstClr val="white"/>
                  </a:solidFill>
                </a:endParaRPr>
              </a:p>
            </p:txBody>
          </p:sp>
        </p:grpSp>
        <p:pic>
          <p:nvPicPr>
            <p:cNvPr id="33" name="图片 32" descr="17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4141"/>
            <a:stretch>
              <a:fillRect/>
            </a:stretch>
          </p:blipFill>
          <p:spPr bwMode="auto">
            <a:xfrm>
              <a:off x="4181707" y="7313491"/>
              <a:ext cx="1362075" cy="1209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2" name="图片 31" descr="QQ图片2015041212082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19"/>
          <a:stretch>
            <a:fillRect/>
          </a:stretch>
        </p:blipFill>
        <p:spPr bwMode="auto">
          <a:xfrm>
            <a:off x="1139008" y="4566429"/>
            <a:ext cx="1660572" cy="1493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" name="组合 71"/>
          <p:cNvGrpSpPr/>
          <p:nvPr/>
        </p:nvGrpSpPr>
        <p:grpSpPr>
          <a:xfrm>
            <a:off x="3644970" y="416496"/>
            <a:ext cx="2775042" cy="2440184"/>
            <a:chOff x="578681" y="6825578"/>
            <a:chExt cx="2775042" cy="2440184"/>
          </a:xfrm>
        </p:grpSpPr>
        <p:sp>
          <p:nvSpPr>
            <p:cNvPr id="73" name="圆角矩形 72"/>
            <p:cNvSpPr/>
            <p:nvPr/>
          </p:nvSpPr>
          <p:spPr>
            <a:xfrm>
              <a:off x="578681" y="6825578"/>
              <a:ext cx="2775042" cy="244018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75" name="矩形 74"/>
            <p:cNvSpPr/>
            <p:nvPr/>
          </p:nvSpPr>
          <p:spPr>
            <a:xfrm>
              <a:off x="726856" y="6940581"/>
              <a:ext cx="249354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6.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成品淋浴隔断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>
                  <a:solidFill>
                    <a:prstClr val="black"/>
                  </a:solidFill>
                </a:rPr>
                <a:t>品牌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: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圣帝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型号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：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2861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zh-CN" altLang="en-US" sz="900" b="1" dirty="0" smtClean="0">
                  <a:solidFill>
                    <a:prstClr val="black"/>
                  </a:solidFill>
                </a:rPr>
                <a:t>    规格：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600*460mm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、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600*800mm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501150" y="3118742"/>
            <a:ext cx="2775042" cy="2440184"/>
            <a:chOff x="578681" y="6825578"/>
            <a:chExt cx="2775042" cy="2440184"/>
          </a:xfrm>
        </p:grpSpPr>
        <p:sp>
          <p:nvSpPr>
            <p:cNvPr id="83" name="圆角矩形 82"/>
            <p:cNvSpPr/>
            <p:nvPr/>
          </p:nvSpPr>
          <p:spPr>
            <a:xfrm>
              <a:off x="578681" y="6825578"/>
              <a:ext cx="2775042" cy="244018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726856" y="6940582"/>
              <a:ext cx="2493548" cy="2094114"/>
              <a:chOff x="649392" y="2798306"/>
              <a:chExt cx="1664236" cy="1835668"/>
            </a:xfrm>
          </p:grpSpPr>
          <p:sp>
            <p:nvSpPr>
              <p:cNvPr id="85" name="矩形 84"/>
              <p:cNvSpPr/>
              <p:nvPr/>
            </p:nvSpPr>
            <p:spPr>
              <a:xfrm>
                <a:off x="649392" y="2798306"/>
                <a:ext cx="1664236" cy="5665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:r>
                  <a:rPr lang="en-US" altLang="zh-CN" sz="900" b="1" dirty="0">
                    <a:solidFill>
                      <a:prstClr val="black"/>
                    </a:solidFill>
                  </a:rPr>
                  <a:t> 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7.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花洒配套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zh-CN" altLang="zh-CN" sz="900" b="1" dirty="0">
                    <a:solidFill>
                      <a:prstClr val="black"/>
                    </a:solidFill>
                  </a:rPr>
                  <a:t>品牌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:</a:t>
                </a:r>
                <a:r>
                  <a:rPr lang="zh-CN" altLang="en-US" sz="900" b="1" dirty="0">
                    <a:solidFill>
                      <a:prstClr val="black"/>
                    </a:solidFill>
                  </a:rPr>
                  <a:t>圣帝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型号</a:t>
                </a:r>
                <a:r>
                  <a:rPr lang="zh-CN" altLang="zh-CN" sz="900" b="1" dirty="0" smtClean="0">
                    <a:solidFill>
                      <a:prstClr val="black"/>
                    </a:solidFill>
                  </a:rPr>
                  <a:t>：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6011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     材质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: 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铜</a:t>
                </a:r>
                <a:endParaRPr lang="zh-CN" altLang="en-US" sz="900" dirty="0">
                  <a:solidFill>
                    <a:prstClr val="white"/>
                  </a:solidFill>
                </a:endParaRPr>
              </a:p>
            </p:txBody>
          </p:sp>
          <p:pic>
            <p:nvPicPr>
              <p:cNvPr id="86" name="图片 85"/>
              <p:cNvPicPr>
                <a:picLocks noChangeAspect="1"/>
              </p:cNvPicPr>
              <p:nvPr/>
            </p:nvPicPr>
            <p:blipFill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07181" y="3347149"/>
                <a:ext cx="598519" cy="1286825"/>
              </a:xfrm>
              <a:prstGeom prst="rect">
                <a:avLst/>
              </a:prstGeom>
            </p:spPr>
          </p:pic>
        </p:grpSp>
      </p:grpSp>
      <p:grpSp>
        <p:nvGrpSpPr>
          <p:cNvPr id="2" name="组合 1"/>
          <p:cNvGrpSpPr/>
          <p:nvPr/>
        </p:nvGrpSpPr>
        <p:grpSpPr>
          <a:xfrm>
            <a:off x="396101" y="416496"/>
            <a:ext cx="2775042" cy="2440184"/>
            <a:chOff x="396101" y="416496"/>
            <a:chExt cx="2775042" cy="2440184"/>
          </a:xfrm>
        </p:grpSpPr>
        <p:grpSp>
          <p:nvGrpSpPr>
            <p:cNvPr id="67" name="组合 66"/>
            <p:cNvGrpSpPr/>
            <p:nvPr/>
          </p:nvGrpSpPr>
          <p:grpSpPr>
            <a:xfrm>
              <a:off x="396101" y="416496"/>
              <a:ext cx="2775042" cy="2440184"/>
              <a:chOff x="578681" y="6825578"/>
              <a:chExt cx="2775042" cy="2440184"/>
            </a:xfrm>
          </p:grpSpPr>
          <p:sp>
            <p:nvSpPr>
              <p:cNvPr id="68" name="圆角矩形 67"/>
              <p:cNvSpPr/>
              <p:nvPr/>
            </p:nvSpPr>
            <p:spPr>
              <a:xfrm>
                <a:off x="578681" y="6825578"/>
                <a:ext cx="2775042" cy="2440184"/>
              </a:xfrm>
              <a:prstGeom prst="roundRect">
                <a:avLst/>
              </a:prstGeom>
              <a:solidFill>
                <a:schemeClr val="bg1">
                  <a:lumMod val="9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900" dirty="0"/>
              </a:p>
            </p:txBody>
          </p:sp>
          <p:sp>
            <p:nvSpPr>
              <p:cNvPr id="70" name="矩形 69"/>
              <p:cNvSpPr/>
              <p:nvPr/>
            </p:nvSpPr>
            <p:spPr>
              <a:xfrm>
                <a:off x="726856" y="6940581"/>
                <a:ext cx="2493548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:r>
                  <a:rPr lang="en-US" altLang="zh-CN" sz="900" b="1" dirty="0">
                    <a:solidFill>
                      <a:prstClr val="black"/>
                    </a:solidFill>
                  </a:rPr>
                  <a:t> 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5.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马桶（无配）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zh-CN" altLang="zh-CN" sz="900" b="1" dirty="0">
                    <a:solidFill>
                      <a:prstClr val="black"/>
                    </a:solidFill>
                  </a:rPr>
                  <a:t>品牌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:</a:t>
                </a:r>
                <a:r>
                  <a:rPr lang="zh-CN" altLang="en-US" sz="900" b="1" dirty="0">
                    <a:solidFill>
                      <a:prstClr val="black"/>
                    </a:solidFill>
                  </a:rPr>
                  <a:t>圣帝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型号</a:t>
                </a:r>
                <a:r>
                  <a:rPr lang="zh-CN" altLang="zh-CN" sz="900" b="1" dirty="0" smtClean="0">
                    <a:solidFill>
                      <a:prstClr val="black"/>
                    </a:solidFill>
                  </a:rPr>
                  <a:t>：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2086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  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en-US" altLang="zh-CN" sz="900" b="1" dirty="0">
                    <a:solidFill>
                      <a:prstClr val="black"/>
                    </a:solidFill>
                  </a:rPr>
                  <a:t> 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规格：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690*360*740mm</a:t>
                </a:r>
                <a:endParaRPr lang="zh-CN" altLang="en-US" sz="900" dirty="0">
                  <a:solidFill>
                    <a:prstClr val="white"/>
                  </a:solidFill>
                </a:endParaRPr>
              </a:p>
            </p:txBody>
          </p:sp>
        </p:grpSp>
        <p:pic>
          <p:nvPicPr>
            <p:cNvPr id="33" name="图片 32" descr="1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4062"/>
            <a:stretch>
              <a:fillRect/>
            </a:stretch>
          </p:blipFill>
          <p:spPr bwMode="auto">
            <a:xfrm>
              <a:off x="908592" y="1179394"/>
              <a:ext cx="1524267" cy="1467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组合 2"/>
          <p:cNvGrpSpPr/>
          <p:nvPr/>
        </p:nvGrpSpPr>
        <p:grpSpPr>
          <a:xfrm>
            <a:off x="3652398" y="3095126"/>
            <a:ext cx="2775042" cy="2440184"/>
            <a:chOff x="3652398" y="3095126"/>
            <a:chExt cx="2775042" cy="2440184"/>
          </a:xfrm>
        </p:grpSpPr>
        <p:grpSp>
          <p:nvGrpSpPr>
            <p:cNvPr id="87" name="组合 86"/>
            <p:cNvGrpSpPr/>
            <p:nvPr/>
          </p:nvGrpSpPr>
          <p:grpSpPr>
            <a:xfrm>
              <a:off x="3652398" y="3095126"/>
              <a:ext cx="2775042" cy="2440184"/>
              <a:chOff x="578681" y="6825578"/>
              <a:chExt cx="2775042" cy="2440184"/>
            </a:xfrm>
          </p:grpSpPr>
          <p:sp>
            <p:nvSpPr>
              <p:cNvPr id="88" name="圆角矩形 87"/>
              <p:cNvSpPr/>
              <p:nvPr/>
            </p:nvSpPr>
            <p:spPr>
              <a:xfrm>
                <a:off x="578681" y="6825578"/>
                <a:ext cx="2775042" cy="2440184"/>
              </a:xfrm>
              <a:prstGeom prst="roundRect">
                <a:avLst/>
              </a:prstGeom>
              <a:solidFill>
                <a:schemeClr val="bg1">
                  <a:lumMod val="9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900" dirty="0"/>
              </a:p>
            </p:txBody>
          </p:sp>
          <p:sp>
            <p:nvSpPr>
              <p:cNvPr id="90" name="矩形 89"/>
              <p:cNvSpPr/>
              <p:nvPr/>
            </p:nvSpPr>
            <p:spPr>
              <a:xfrm>
                <a:off x="726856" y="6940581"/>
                <a:ext cx="2493548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8.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毛巾架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zh-CN" altLang="zh-CN" sz="900" b="1" dirty="0">
                    <a:solidFill>
                      <a:prstClr val="black"/>
                    </a:solidFill>
                  </a:rPr>
                  <a:t>品牌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:</a:t>
                </a:r>
                <a:r>
                  <a:rPr lang="zh-CN" altLang="en-US" sz="900" b="1" dirty="0">
                    <a:solidFill>
                      <a:prstClr val="black"/>
                    </a:solidFill>
                  </a:rPr>
                  <a:t>圣帝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型号</a:t>
                </a:r>
                <a:r>
                  <a:rPr lang="zh-CN" altLang="zh-CN" sz="900" b="1" dirty="0" smtClean="0">
                    <a:solidFill>
                      <a:prstClr val="black"/>
                    </a:solidFill>
                  </a:rPr>
                  <a:t>：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71040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    材质：太空铝</a:t>
                </a:r>
                <a:endParaRPr lang="zh-CN" altLang="en-US" sz="900" dirty="0">
                  <a:solidFill>
                    <a:prstClr val="white"/>
                  </a:solidFill>
                </a:endParaRPr>
              </a:p>
            </p:txBody>
          </p:sp>
        </p:grpSp>
        <p:pic>
          <p:nvPicPr>
            <p:cNvPr id="1026" name="图片 36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149080" y="4210794"/>
              <a:ext cx="1944216" cy="1117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529778" y="1202113"/>
            <a:ext cx="2775042" cy="2440184"/>
            <a:chOff x="304193" y="580761"/>
            <a:chExt cx="2775042" cy="2440184"/>
          </a:xfrm>
        </p:grpSpPr>
        <p:sp>
          <p:nvSpPr>
            <p:cNvPr id="36" name="圆角矩形 35"/>
            <p:cNvSpPr/>
            <p:nvPr/>
          </p:nvSpPr>
          <p:spPr>
            <a:xfrm>
              <a:off x="304193" y="580761"/>
              <a:ext cx="2775042" cy="244018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9" name="矩形 8"/>
            <p:cNvSpPr/>
            <p:nvPr/>
          </p:nvSpPr>
          <p:spPr>
            <a:xfrm>
              <a:off x="562089" y="632520"/>
              <a:ext cx="225925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1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.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橱柜（白橡木）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>
                  <a:solidFill>
                    <a:prstClr val="black"/>
                  </a:solidFill>
                </a:rPr>
                <a:t>品牌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: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佳源鸿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型号：定制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zh-CN" altLang="en-US" sz="900" b="1" dirty="0" smtClean="0">
                  <a:solidFill>
                    <a:prstClr val="black"/>
                  </a:solidFill>
                </a:rPr>
                <a:t>    规格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703925" y="1192578"/>
            <a:ext cx="2775042" cy="2440184"/>
            <a:chOff x="3797819" y="569804"/>
            <a:chExt cx="2775042" cy="2440184"/>
          </a:xfrm>
        </p:grpSpPr>
        <p:sp>
          <p:nvSpPr>
            <p:cNvPr id="37" name="圆角矩形 36"/>
            <p:cNvSpPr/>
            <p:nvPr/>
          </p:nvSpPr>
          <p:spPr>
            <a:xfrm>
              <a:off x="3797819" y="569804"/>
              <a:ext cx="2775042" cy="244018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14" name="矩形 13"/>
            <p:cNvSpPr/>
            <p:nvPr/>
          </p:nvSpPr>
          <p:spPr>
            <a:xfrm>
              <a:off x="4077073" y="640404"/>
              <a:ext cx="225925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2.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吊柜（白橡木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）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>
                  <a:solidFill>
                    <a:prstClr val="black"/>
                  </a:solidFill>
                </a:rPr>
                <a:t>品牌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: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佳源鸿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型号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：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定制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pPr lvl="0"/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规格：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29778" y="3817416"/>
            <a:ext cx="2775042" cy="2440184"/>
            <a:chOff x="207558" y="3166152"/>
            <a:chExt cx="2775042" cy="2440184"/>
          </a:xfrm>
        </p:grpSpPr>
        <p:sp>
          <p:nvSpPr>
            <p:cNvPr id="38" name="圆角矩形 37"/>
            <p:cNvSpPr/>
            <p:nvPr/>
          </p:nvSpPr>
          <p:spPr>
            <a:xfrm>
              <a:off x="207558" y="3166152"/>
              <a:ext cx="2775042" cy="244018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65454" y="3213138"/>
              <a:ext cx="2259250" cy="2184073"/>
              <a:chOff x="629699" y="3121471"/>
              <a:chExt cx="1664236" cy="1630327"/>
            </a:xfrm>
          </p:grpSpPr>
          <p:sp>
            <p:nvSpPr>
              <p:cNvPr id="19" name="矩形 18"/>
              <p:cNvSpPr/>
              <p:nvPr/>
            </p:nvSpPr>
            <p:spPr>
              <a:xfrm>
                <a:off x="629699" y="3121471"/>
                <a:ext cx="1664236" cy="48246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:r>
                  <a:rPr lang="en-US" altLang="zh-CN" sz="900" b="1" dirty="0">
                    <a:solidFill>
                      <a:prstClr val="black"/>
                    </a:solidFill>
                  </a:rPr>
                  <a:t> 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3.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拉篮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zh-CN" altLang="zh-CN" sz="900" b="1" dirty="0">
                    <a:solidFill>
                      <a:prstClr val="black"/>
                    </a:solidFill>
                  </a:rPr>
                  <a:t>品牌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:</a:t>
                </a:r>
                <a:r>
                  <a:rPr lang="zh-CN" altLang="en-US" sz="900" b="1" dirty="0">
                    <a:solidFill>
                      <a:prstClr val="black"/>
                    </a:solidFill>
                  </a:rPr>
                  <a:t>圣帝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型号</a:t>
                </a:r>
                <a:r>
                  <a:rPr lang="zh-CN" altLang="en-US" sz="900" b="1" dirty="0">
                    <a:solidFill>
                      <a:prstClr val="black"/>
                    </a:solidFill>
                  </a:rPr>
                  <a:t>：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en-US" altLang="zh-CN" sz="900" b="1" dirty="0">
                    <a:solidFill>
                      <a:prstClr val="black"/>
                    </a:solidFill>
                  </a:rPr>
                  <a:t> 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规格：</a:t>
                </a:r>
                <a:endParaRPr lang="zh-CN" altLang="en-US" sz="900" dirty="0">
                  <a:solidFill>
                    <a:prstClr val="white"/>
                  </a:solidFill>
                </a:endParaRPr>
              </a:p>
            </p:txBody>
          </p:sp>
          <p:pic>
            <p:nvPicPr>
              <p:cNvPr id="17" name="图片 16"/>
              <p:cNvPicPr>
                <a:picLocks noChangeAspect="1"/>
              </p:cNvPicPr>
              <p:nvPr/>
            </p:nvPicPr>
            <p:blipFill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3388" y="3658399"/>
                <a:ext cx="1516858" cy="1093399"/>
              </a:xfrm>
              <a:prstGeom prst="rect">
                <a:avLst/>
              </a:prstGeom>
            </p:spPr>
          </p:pic>
        </p:grpSp>
      </p:grpSp>
      <p:grpSp>
        <p:nvGrpSpPr>
          <p:cNvPr id="5" name="组合 4"/>
          <p:cNvGrpSpPr/>
          <p:nvPr/>
        </p:nvGrpSpPr>
        <p:grpSpPr>
          <a:xfrm>
            <a:off x="3703925" y="3817416"/>
            <a:ext cx="2775042" cy="2440184"/>
            <a:chOff x="3708317" y="3054862"/>
            <a:chExt cx="2775042" cy="2440184"/>
          </a:xfrm>
        </p:grpSpPr>
        <p:sp>
          <p:nvSpPr>
            <p:cNvPr id="39" name="圆角矩形 38"/>
            <p:cNvSpPr/>
            <p:nvPr/>
          </p:nvSpPr>
          <p:spPr>
            <a:xfrm>
              <a:off x="3708317" y="3054862"/>
              <a:ext cx="2775042" cy="244018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3910783" y="3166152"/>
              <a:ext cx="2370110" cy="2215432"/>
              <a:chOff x="649392" y="2798306"/>
              <a:chExt cx="1664236" cy="1881766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649392" y="2798306"/>
                <a:ext cx="1664236" cy="5489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4.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水盆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zh-CN" altLang="zh-CN" sz="900" b="1" dirty="0">
                    <a:solidFill>
                      <a:prstClr val="black"/>
                    </a:solidFill>
                  </a:rPr>
                  <a:t>品牌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:</a:t>
                </a:r>
                <a:r>
                  <a:rPr lang="zh-CN" altLang="en-US" sz="900" b="1" dirty="0">
                    <a:solidFill>
                      <a:prstClr val="black"/>
                    </a:solidFill>
                  </a:rPr>
                  <a:t>圣帝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型号：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51004(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不锈钢）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en-US" altLang="zh-CN" sz="900" b="1" dirty="0">
                    <a:solidFill>
                      <a:prstClr val="black"/>
                    </a:solidFill>
                  </a:rPr>
                  <a:t> 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规格：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780*420*240mm</a:t>
                </a:r>
                <a:endParaRPr lang="zh-CN" altLang="en-US" sz="900" dirty="0">
                  <a:solidFill>
                    <a:prstClr val="white"/>
                  </a:solidFill>
                </a:endParaRPr>
              </a:p>
            </p:txBody>
          </p:sp>
          <p:pic>
            <p:nvPicPr>
              <p:cNvPr id="22" name="图片 21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4435" y="3418397"/>
                <a:ext cx="1213496" cy="1261675"/>
              </a:xfrm>
              <a:prstGeom prst="rect">
                <a:avLst/>
              </a:prstGeom>
            </p:spPr>
          </p:pic>
        </p:grpSp>
      </p:grpSp>
      <p:grpSp>
        <p:nvGrpSpPr>
          <p:cNvPr id="2" name="组合 1"/>
          <p:cNvGrpSpPr/>
          <p:nvPr/>
        </p:nvGrpSpPr>
        <p:grpSpPr>
          <a:xfrm>
            <a:off x="529778" y="6504181"/>
            <a:ext cx="2775042" cy="2440184"/>
            <a:chOff x="175244" y="5495046"/>
            <a:chExt cx="2775042" cy="2440184"/>
          </a:xfrm>
        </p:grpSpPr>
        <p:sp>
          <p:nvSpPr>
            <p:cNvPr id="40" name="圆角矩形 39"/>
            <p:cNvSpPr/>
            <p:nvPr/>
          </p:nvSpPr>
          <p:spPr>
            <a:xfrm>
              <a:off x="175244" y="5495046"/>
              <a:ext cx="2775042" cy="244018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304193" y="5606336"/>
              <a:ext cx="2517145" cy="2308284"/>
              <a:chOff x="649392" y="2798306"/>
              <a:chExt cx="1664236" cy="1866110"/>
            </a:xfrm>
          </p:grpSpPr>
          <p:sp>
            <p:nvSpPr>
              <p:cNvPr id="29" name="矩形 28"/>
              <p:cNvSpPr/>
              <p:nvPr/>
            </p:nvSpPr>
            <p:spPr>
              <a:xfrm>
                <a:off x="649392" y="2798306"/>
                <a:ext cx="1664236" cy="41055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5.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水盆龙头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zh-CN" altLang="zh-CN" sz="900" b="1" dirty="0">
                    <a:solidFill>
                      <a:prstClr val="black"/>
                    </a:solidFill>
                  </a:rPr>
                  <a:t>品牌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:</a:t>
                </a:r>
                <a:r>
                  <a:rPr lang="zh-CN" altLang="en-US" sz="900" b="1" dirty="0">
                    <a:solidFill>
                      <a:prstClr val="black"/>
                    </a:solidFill>
                  </a:rPr>
                  <a:t>圣帝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pPr lvl="0"/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材质</a:t>
                </a:r>
                <a:r>
                  <a:rPr lang="zh-CN" altLang="zh-CN" sz="900" b="1" dirty="0" smtClean="0">
                    <a:solidFill>
                      <a:prstClr val="black"/>
                    </a:solidFill>
                  </a:rPr>
                  <a:t>：</a:t>
                </a:r>
                <a:r>
                  <a:rPr lang="zh-CN" altLang="en-US" sz="900" b="1" dirty="0">
                    <a:solidFill>
                      <a:prstClr val="black"/>
                    </a:solidFill>
                  </a:rPr>
                  <a:t>铜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</p:txBody>
          </p:sp>
          <p:pic>
            <p:nvPicPr>
              <p:cNvPr id="27" name="图片 2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16193" y="3348870"/>
                <a:ext cx="1105514" cy="1315546"/>
              </a:xfrm>
              <a:prstGeom prst="rect">
                <a:avLst/>
              </a:prstGeom>
            </p:spPr>
          </p:pic>
        </p:grpSp>
      </p:grpSp>
      <p:sp>
        <p:nvSpPr>
          <p:cNvPr id="12" name="TextBox 11"/>
          <p:cNvSpPr txBox="1"/>
          <p:nvPr/>
        </p:nvSpPr>
        <p:spPr>
          <a:xfrm>
            <a:off x="529779" y="416496"/>
            <a:ext cx="5949188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/>
              <a:t>六</a:t>
            </a:r>
            <a:r>
              <a:rPr lang="en-US" altLang="zh-CN" b="1" dirty="0" smtClean="0"/>
              <a:t>.</a:t>
            </a:r>
            <a:r>
              <a:rPr lang="zh-CN" altLang="en-US" b="1" dirty="0" smtClean="0"/>
              <a:t>厨房配套</a:t>
            </a:r>
            <a:endParaRPr lang="zh-CN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527893" y="2831396"/>
            <a:ext cx="2775042" cy="2039856"/>
            <a:chOff x="207558" y="3166152"/>
            <a:chExt cx="2775042" cy="2440184"/>
          </a:xfrm>
        </p:grpSpPr>
        <p:sp>
          <p:nvSpPr>
            <p:cNvPr id="10" name="圆角矩形 9"/>
            <p:cNvSpPr/>
            <p:nvPr/>
          </p:nvSpPr>
          <p:spPr>
            <a:xfrm>
              <a:off x="207558" y="3166152"/>
              <a:ext cx="2775042" cy="244018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>
                <a:solidFill>
                  <a:prstClr val="white"/>
                </a:solidFill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465454" y="3213138"/>
              <a:ext cx="2259250" cy="2184073"/>
              <a:chOff x="629699" y="3121471"/>
              <a:chExt cx="1664236" cy="1630327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629699" y="3121471"/>
                <a:ext cx="1664236" cy="48246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900" b="1" dirty="0">
                    <a:solidFill>
                      <a:prstClr val="black"/>
                    </a:solidFill>
                  </a:rPr>
                  <a:t> 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3.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洗衣机龙头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zh-CN" altLang="zh-CN" sz="900" b="1" dirty="0">
                    <a:solidFill>
                      <a:prstClr val="black"/>
                    </a:solidFill>
                  </a:rPr>
                  <a:t>品牌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:</a:t>
                </a:r>
                <a:r>
                  <a:rPr lang="zh-CN" altLang="en-US" sz="900" b="1" dirty="0">
                    <a:solidFill>
                      <a:prstClr val="black"/>
                    </a:solidFill>
                  </a:rPr>
                  <a:t>圣帝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zh-CN" altLang="en-US" sz="900" b="1" dirty="0">
                    <a:solidFill>
                      <a:prstClr val="black"/>
                    </a:solidFill>
                  </a:rPr>
                  <a:t>型号</a:t>
                </a:r>
                <a:r>
                  <a:rPr lang="zh-CN" altLang="zh-CN" sz="900" b="1" dirty="0" smtClean="0">
                    <a:solidFill>
                      <a:prstClr val="black"/>
                    </a:solidFill>
                  </a:rPr>
                  <a:t>：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71052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r>
                  <a:rPr lang="en-US" altLang="zh-CN" sz="900" b="1" dirty="0">
                    <a:solidFill>
                      <a:prstClr val="black"/>
                    </a:solidFill>
                  </a:rPr>
                  <a:t> 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材质：铜</a:t>
                </a:r>
                <a:endParaRPr lang="zh-CN" altLang="en-US" sz="900" dirty="0">
                  <a:solidFill>
                    <a:prstClr val="white"/>
                  </a:solidFill>
                </a:endParaRPr>
              </a:p>
            </p:txBody>
          </p:sp>
          <p:pic>
            <p:nvPicPr>
              <p:cNvPr id="13" name="图片 12"/>
              <p:cNvPicPr>
                <a:picLocks noChangeAspect="1"/>
              </p:cNvPicPr>
              <p:nvPr/>
            </p:nvPicPr>
            <p:blipFill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33300" y="3658399"/>
                <a:ext cx="857035" cy="1093399"/>
              </a:xfrm>
              <a:prstGeom prst="rect">
                <a:avLst/>
              </a:prstGeom>
            </p:spPr>
          </p:pic>
        </p:grpSp>
      </p:grpSp>
      <p:grpSp>
        <p:nvGrpSpPr>
          <p:cNvPr id="14" name="组合 13"/>
          <p:cNvGrpSpPr/>
          <p:nvPr/>
        </p:nvGrpSpPr>
        <p:grpSpPr>
          <a:xfrm>
            <a:off x="3711755" y="674898"/>
            <a:ext cx="2775042" cy="2039856"/>
            <a:chOff x="3708317" y="3054862"/>
            <a:chExt cx="2775042" cy="2440184"/>
          </a:xfrm>
        </p:grpSpPr>
        <p:sp>
          <p:nvSpPr>
            <p:cNvPr id="15" name="圆角矩形 14"/>
            <p:cNvSpPr/>
            <p:nvPr/>
          </p:nvSpPr>
          <p:spPr>
            <a:xfrm>
              <a:off x="3708317" y="3054862"/>
              <a:ext cx="2775042" cy="244018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>
                <a:solidFill>
                  <a:prstClr val="white"/>
                </a:solidFill>
              </a:endParaRP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3910783" y="3166152"/>
              <a:ext cx="2370110" cy="2215432"/>
              <a:chOff x="649392" y="2798306"/>
              <a:chExt cx="1664236" cy="1881766"/>
            </a:xfrm>
          </p:grpSpPr>
          <p:sp>
            <p:nvSpPr>
              <p:cNvPr id="17" name="矩形 16"/>
              <p:cNvSpPr/>
              <p:nvPr/>
            </p:nvSpPr>
            <p:spPr>
              <a:xfrm>
                <a:off x="649392" y="2798306"/>
                <a:ext cx="1664236" cy="5489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2.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拖布池龙头（无配）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zh-CN" altLang="zh-CN" sz="900" b="1" dirty="0">
                    <a:solidFill>
                      <a:prstClr val="black"/>
                    </a:solidFill>
                  </a:rPr>
                  <a:t>品牌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:</a:t>
                </a:r>
                <a:r>
                  <a:rPr lang="zh-CN" altLang="en-US" sz="900" b="1" dirty="0">
                    <a:solidFill>
                      <a:prstClr val="black"/>
                    </a:solidFill>
                  </a:rPr>
                  <a:t>圣帝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型号：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71052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r>
                  <a:rPr lang="en-US" altLang="zh-CN" sz="900" b="1" dirty="0">
                    <a:solidFill>
                      <a:prstClr val="black"/>
                    </a:solidFill>
                  </a:rPr>
                  <a:t> 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材质：铜</a:t>
                </a:r>
                <a:endParaRPr lang="zh-CN" altLang="en-US" sz="900" dirty="0">
                  <a:solidFill>
                    <a:prstClr val="white"/>
                  </a:solidFill>
                </a:endParaRPr>
              </a:p>
            </p:txBody>
          </p:sp>
          <p:pic>
            <p:nvPicPr>
              <p:cNvPr id="18" name="图片 17"/>
              <p:cNvPicPr>
                <a:picLocks noChangeAspect="1"/>
              </p:cNvPicPr>
              <p:nvPr/>
            </p:nvPicPr>
            <p:blipFill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96960" y="3418397"/>
                <a:ext cx="828444" cy="1261675"/>
              </a:xfrm>
              <a:prstGeom prst="rect">
                <a:avLst/>
              </a:prstGeom>
            </p:spPr>
          </p:pic>
        </p:grpSp>
      </p:grpSp>
      <p:grpSp>
        <p:nvGrpSpPr>
          <p:cNvPr id="2" name="组合 1"/>
          <p:cNvGrpSpPr/>
          <p:nvPr/>
        </p:nvGrpSpPr>
        <p:grpSpPr>
          <a:xfrm>
            <a:off x="527893" y="650640"/>
            <a:ext cx="2775042" cy="2039856"/>
            <a:chOff x="529778" y="1202113"/>
            <a:chExt cx="2775042" cy="2440184"/>
          </a:xfrm>
        </p:grpSpPr>
        <p:grpSp>
          <p:nvGrpSpPr>
            <p:cNvPr id="3" name="组合 2"/>
            <p:cNvGrpSpPr/>
            <p:nvPr/>
          </p:nvGrpSpPr>
          <p:grpSpPr>
            <a:xfrm>
              <a:off x="529778" y="1202113"/>
              <a:ext cx="2775042" cy="2440184"/>
              <a:chOff x="304193" y="580761"/>
              <a:chExt cx="2775042" cy="2440184"/>
            </a:xfrm>
          </p:grpSpPr>
          <p:sp>
            <p:nvSpPr>
              <p:cNvPr id="4" name="圆角矩形 3"/>
              <p:cNvSpPr/>
              <p:nvPr/>
            </p:nvSpPr>
            <p:spPr>
              <a:xfrm>
                <a:off x="304193" y="580761"/>
                <a:ext cx="2775042" cy="2440184"/>
              </a:xfrm>
              <a:prstGeom prst="roundRect">
                <a:avLst/>
              </a:prstGeom>
              <a:solidFill>
                <a:schemeClr val="bg1">
                  <a:lumMod val="9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9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5" name="矩形 4"/>
              <p:cNvSpPr/>
              <p:nvPr/>
            </p:nvSpPr>
            <p:spPr>
              <a:xfrm>
                <a:off x="562089" y="632520"/>
                <a:ext cx="2259250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900" b="1" dirty="0">
                    <a:solidFill>
                      <a:prstClr val="black"/>
                    </a:solidFill>
                  </a:rPr>
                  <a:t> 1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.</a:t>
                </a:r>
                <a:r>
                  <a:rPr lang="zh-CN" altLang="en-US" sz="900" b="1" dirty="0">
                    <a:solidFill>
                      <a:prstClr val="black"/>
                    </a:solidFill>
                  </a:rPr>
                  <a:t>拖布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池（含配件）（无配）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zh-CN" altLang="zh-CN" sz="900" b="1" dirty="0">
                    <a:solidFill>
                      <a:prstClr val="black"/>
                    </a:solidFill>
                  </a:rPr>
                  <a:t>品牌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:</a:t>
                </a:r>
                <a:r>
                  <a:rPr lang="zh-CN" altLang="en-US" sz="900" b="1" dirty="0">
                    <a:solidFill>
                      <a:prstClr val="black"/>
                    </a:solidFill>
                  </a:rPr>
                  <a:t>圣帝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型号：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24001</a:t>
                </a:r>
                <a:endParaRPr lang="en-US" altLang="zh-CN" sz="900" b="1" dirty="0" smtClean="0">
                  <a:solidFill>
                    <a:prstClr val="black"/>
                  </a:solidFill>
                </a:endParaRPr>
              </a:p>
              <a:p>
                <a:r>
                  <a:rPr lang="zh-CN" altLang="en-US" sz="900" b="1" dirty="0" smtClean="0">
                    <a:solidFill>
                      <a:prstClr val="black"/>
                    </a:solidFill>
                  </a:rPr>
                  <a:t>    规格：</a:t>
                </a:r>
                <a:r>
                  <a:rPr lang="en-US" altLang="zh-CN" sz="900" b="1" dirty="0" smtClean="0">
                    <a:solidFill>
                      <a:prstClr val="black"/>
                    </a:solidFill>
                  </a:rPr>
                  <a:t>430*410*580mm</a:t>
                </a:r>
                <a:endParaRPr lang="zh-CN" altLang="en-US" sz="900" dirty="0">
                  <a:solidFill>
                    <a:prstClr val="white"/>
                  </a:solidFill>
                </a:endParaRPr>
              </a:p>
            </p:txBody>
          </p:sp>
        </p:grp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5557" y="1973434"/>
              <a:ext cx="1512168" cy="1569101"/>
            </a:xfrm>
            <a:prstGeom prst="rect">
              <a:avLst/>
            </a:prstGeom>
          </p:spPr>
        </p:pic>
      </p:grpSp>
      <p:sp>
        <p:nvSpPr>
          <p:cNvPr id="20" name="TextBox 19"/>
          <p:cNvSpPr txBox="1"/>
          <p:nvPr/>
        </p:nvSpPr>
        <p:spPr>
          <a:xfrm>
            <a:off x="527893" y="222970"/>
            <a:ext cx="5958904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prstClr val="black"/>
                </a:solidFill>
              </a:rPr>
              <a:t>七</a:t>
            </a:r>
            <a:r>
              <a:rPr lang="en-US" altLang="zh-CN" b="1" dirty="0" smtClean="0">
                <a:solidFill>
                  <a:prstClr val="black"/>
                </a:solidFill>
              </a:rPr>
              <a:t>.</a:t>
            </a:r>
            <a:r>
              <a:rPr lang="zh-CN" altLang="en-US" b="1" dirty="0" smtClean="0">
                <a:solidFill>
                  <a:prstClr val="black"/>
                </a:solidFill>
              </a:rPr>
              <a:t>生活阳台配套</a:t>
            </a:r>
            <a:endParaRPr lang="zh-CN" altLang="en-US" b="1" dirty="0">
              <a:solidFill>
                <a:prstClr val="black"/>
              </a:solidFill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42801" y="7684813"/>
            <a:ext cx="2775042" cy="2034668"/>
            <a:chOff x="207558" y="3166152"/>
            <a:chExt cx="2775042" cy="2440184"/>
          </a:xfrm>
        </p:grpSpPr>
        <p:sp>
          <p:nvSpPr>
            <p:cNvPr id="22" name="圆角矩形 21"/>
            <p:cNvSpPr/>
            <p:nvPr/>
          </p:nvSpPr>
          <p:spPr>
            <a:xfrm>
              <a:off x="207558" y="3166152"/>
              <a:ext cx="2775042" cy="244018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>
                <a:solidFill>
                  <a:prstClr val="white"/>
                </a:solidFill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465454" y="3213141"/>
              <a:ext cx="2259250" cy="77514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3.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主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卧装饰吊灯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>
                  <a:solidFill>
                    <a:prstClr val="black"/>
                  </a:solidFill>
                </a:rPr>
                <a:t>品牌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: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圣帝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型号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：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71052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材质：铜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725819" y="5534102"/>
            <a:ext cx="2775042" cy="2034668"/>
            <a:chOff x="3708317" y="3054862"/>
            <a:chExt cx="2775042" cy="2440184"/>
          </a:xfrm>
        </p:grpSpPr>
        <p:sp>
          <p:nvSpPr>
            <p:cNvPr id="27" name="圆角矩形 26"/>
            <p:cNvSpPr/>
            <p:nvPr/>
          </p:nvSpPr>
          <p:spPr>
            <a:xfrm>
              <a:off x="3708317" y="3054862"/>
              <a:ext cx="2775042" cy="244018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>
                <a:solidFill>
                  <a:prstClr val="white"/>
                </a:solidFill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3910783" y="3166153"/>
              <a:ext cx="2370110" cy="7751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900" b="1" dirty="0" smtClean="0">
                  <a:solidFill>
                    <a:prstClr val="black"/>
                  </a:solidFill>
                </a:rPr>
                <a:t>2.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客厅装饰吊灯（无配）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>
                  <a:solidFill>
                    <a:prstClr val="black"/>
                  </a:solidFill>
                </a:rPr>
                <a:t>品牌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: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型号：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材质：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41957" y="5508744"/>
            <a:ext cx="2775042" cy="2034668"/>
            <a:chOff x="304193" y="580761"/>
            <a:chExt cx="2775042" cy="2440184"/>
          </a:xfrm>
        </p:grpSpPr>
        <p:sp>
          <p:nvSpPr>
            <p:cNvPr id="34" name="圆角矩形 33"/>
            <p:cNvSpPr/>
            <p:nvPr/>
          </p:nvSpPr>
          <p:spPr>
            <a:xfrm>
              <a:off x="304193" y="580761"/>
              <a:ext cx="2775042" cy="244018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>
                <a:solidFill>
                  <a:prstClr val="white"/>
                </a:solidFill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562089" y="632521"/>
              <a:ext cx="2259250" cy="7751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900" b="1" dirty="0">
                  <a:solidFill>
                    <a:prstClr val="black"/>
                  </a:solidFill>
                </a:rPr>
                <a:t> 1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.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客厅装饰吊顶（无配）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>
                  <a:solidFill>
                    <a:prstClr val="black"/>
                  </a:solidFill>
                </a:rPr>
                <a:t>品牌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: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型号：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zh-CN" altLang="en-US" sz="900" b="1" dirty="0" smtClean="0">
                  <a:solidFill>
                    <a:prstClr val="black"/>
                  </a:solidFill>
                </a:rPr>
                <a:t>    规格：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513829" y="5004514"/>
            <a:ext cx="5958904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prstClr val="black"/>
                </a:solidFill>
              </a:rPr>
              <a:t>八</a:t>
            </a:r>
            <a:r>
              <a:rPr lang="en-US" altLang="zh-CN" b="1" dirty="0" smtClean="0">
                <a:solidFill>
                  <a:prstClr val="black"/>
                </a:solidFill>
              </a:rPr>
              <a:t>.</a:t>
            </a:r>
            <a:r>
              <a:rPr lang="zh-CN" altLang="en-US" b="1" dirty="0" smtClean="0">
                <a:solidFill>
                  <a:prstClr val="black"/>
                </a:solidFill>
              </a:rPr>
              <a:t>灯具配套</a:t>
            </a:r>
            <a:endParaRPr lang="zh-CN" altLang="en-US" b="1" dirty="0">
              <a:solidFill>
                <a:prstClr val="black"/>
              </a:solidFill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3737381" y="7684813"/>
            <a:ext cx="2775042" cy="2034668"/>
            <a:chOff x="207558" y="3166152"/>
            <a:chExt cx="2775042" cy="2440184"/>
          </a:xfrm>
        </p:grpSpPr>
        <p:sp>
          <p:nvSpPr>
            <p:cNvPr id="38" name="圆角矩形 37"/>
            <p:cNvSpPr/>
            <p:nvPr/>
          </p:nvSpPr>
          <p:spPr>
            <a:xfrm>
              <a:off x="207558" y="3166152"/>
              <a:ext cx="2775042" cy="244018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>
                <a:solidFill>
                  <a:prstClr val="white"/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465454" y="3213141"/>
              <a:ext cx="2259250" cy="77514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900" b="1" dirty="0" smtClean="0">
                  <a:solidFill>
                    <a:prstClr val="black"/>
                  </a:solidFill>
                </a:rPr>
                <a:t>4.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次卧装饰吊灯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>
                  <a:solidFill>
                    <a:prstClr val="black"/>
                  </a:solidFill>
                </a:rPr>
                <a:t>品牌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: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圣帝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型号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：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71052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材质：铜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527893" y="2831396"/>
            <a:ext cx="2775042" cy="2039856"/>
            <a:chOff x="207558" y="3166152"/>
            <a:chExt cx="2775042" cy="2440184"/>
          </a:xfrm>
        </p:grpSpPr>
        <p:sp>
          <p:nvSpPr>
            <p:cNvPr id="10" name="圆角矩形 9"/>
            <p:cNvSpPr/>
            <p:nvPr/>
          </p:nvSpPr>
          <p:spPr>
            <a:xfrm>
              <a:off x="207558" y="3166152"/>
              <a:ext cx="2775042" cy="244018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>
                <a:solidFill>
                  <a:prstClr val="white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465454" y="3213140"/>
              <a:ext cx="2259250" cy="7731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900" b="1" dirty="0" smtClean="0">
                  <a:solidFill>
                    <a:prstClr val="black"/>
                  </a:solidFill>
                </a:rPr>
                <a:t>7.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镜前灯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>
                  <a:solidFill>
                    <a:prstClr val="black"/>
                  </a:solidFill>
                </a:rPr>
                <a:t>品牌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: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型号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：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材质：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711755" y="674898"/>
            <a:ext cx="2775042" cy="2039856"/>
            <a:chOff x="3708317" y="3054862"/>
            <a:chExt cx="2775042" cy="2440184"/>
          </a:xfrm>
        </p:grpSpPr>
        <p:sp>
          <p:nvSpPr>
            <p:cNvPr id="15" name="圆角矩形 14"/>
            <p:cNvSpPr/>
            <p:nvPr/>
          </p:nvSpPr>
          <p:spPr>
            <a:xfrm>
              <a:off x="3708317" y="3054862"/>
              <a:ext cx="2775042" cy="244018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>
                <a:solidFill>
                  <a:prstClr val="white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3910783" y="3166152"/>
              <a:ext cx="2370110" cy="7731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900" b="1" dirty="0" smtClean="0">
                  <a:solidFill>
                    <a:prstClr val="black"/>
                  </a:solidFill>
                </a:rPr>
                <a:t>6.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书房装饰吊灯（无配）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>
                  <a:solidFill>
                    <a:prstClr val="black"/>
                  </a:solidFill>
                </a:rPr>
                <a:t>品牌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: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型号：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材质：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27893" y="650640"/>
            <a:ext cx="2775042" cy="2039856"/>
            <a:chOff x="304193" y="580761"/>
            <a:chExt cx="2775042" cy="2440184"/>
          </a:xfrm>
        </p:grpSpPr>
        <p:sp>
          <p:nvSpPr>
            <p:cNvPr id="4" name="圆角矩形 3"/>
            <p:cNvSpPr/>
            <p:nvPr/>
          </p:nvSpPr>
          <p:spPr>
            <a:xfrm>
              <a:off x="304193" y="580761"/>
              <a:ext cx="2775042" cy="244018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>
                <a:solidFill>
                  <a:prstClr val="white"/>
                </a:solidFill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562089" y="632520"/>
              <a:ext cx="2259250" cy="7731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5.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儿童房装饰吊灯无配）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>
                  <a:solidFill>
                    <a:prstClr val="black"/>
                  </a:solidFill>
                </a:rPr>
                <a:t>品牌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: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型号：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zh-CN" altLang="en-US" sz="900" b="1" dirty="0" smtClean="0">
                  <a:solidFill>
                    <a:prstClr val="black"/>
                  </a:solidFill>
                </a:rPr>
                <a:t>    规格：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27893" y="7185248"/>
            <a:ext cx="2775042" cy="2034668"/>
            <a:chOff x="207558" y="3166152"/>
            <a:chExt cx="2775042" cy="2440184"/>
          </a:xfrm>
        </p:grpSpPr>
        <p:sp>
          <p:nvSpPr>
            <p:cNvPr id="22" name="圆角矩形 21"/>
            <p:cNvSpPr/>
            <p:nvPr/>
          </p:nvSpPr>
          <p:spPr>
            <a:xfrm>
              <a:off x="207558" y="3166152"/>
              <a:ext cx="2775042" cy="244018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>
                <a:solidFill>
                  <a:prstClr val="white"/>
                </a:solidFill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465454" y="3213141"/>
              <a:ext cx="2259250" cy="77514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900" b="1" dirty="0" smtClean="0">
                  <a:solidFill>
                    <a:prstClr val="black"/>
                  </a:solidFill>
                </a:rPr>
                <a:t>11.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筒灯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品牌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：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型号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：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材质：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725819" y="5034537"/>
            <a:ext cx="2775042" cy="2034668"/>
            <a:chOff x="3708317" y="3054862"/>
            <a:chExt cx="2775042" cy="2440184"/>
          </a:xfrm>
        </p:grpSpPr>
        <p:sp>
          <p:nvSpPr>
            <p:cNvPr id="27" name="圆角矩形 26"/>
            <p:cNvSpPr/>
            <p:nvPr/>
          </p:nvSpPr>
          <p:spPr>
            <a:xfrm>
              <a:off x="3708317" y="3054862"/>
              <a:ext cx="2775042" cy="244018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>
                <a:solidFill>
                  <a:prstClr val="white"/>
                </a:solidFill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3910783" y="3166153"/>
              <a:ext cx="2370110" cy="7751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900" b="1" dirty="0" smtClean="0">
                  <a:solidFill>
                    <a:prstClr val="black"/>
                  </a:solidFill>
                </a:rPr>
                <a:t>9.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灯带（无配）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>
                  <a:solidFill>
                    <a:prstClr val="black"/>
                  </a:solidFill>
                </a:rPr>
                <a:t>品牌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: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型号：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材质：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41957" y="5009179"/>
            <a:ext cx="2775042" cy="2034668"/>
            <a:chOff x="304193" y="580761"/>
            <a:chExt cx="2775042" cy="2440184"/>
          </a:xfrm>
        </p:grpSpPr>
        <p:sp>
          <p:nvSpPr>
            <p:cNvPr id="34" name="圆角矩形 33"/>
            <p:cNvSpPr/>
            <p:nvPr/>
          </p:nvSpPr>
          <p:spPr>
            <a:xfrm>
              <a:off x="304193" y="580761"/>
              <a:ext cx="2775042" cy="244018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>
                <a:solidFill>
                  <a:prstClr val="white"/>
                </a:solidFill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562089" y="632521"/>
              <a:ext cx="2259250" cy="7751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900" b="1" dirty="0" smtClean="0">
                  <a:solidFill>
                    <a:prstClr val="black"/>
                  </a:solidFill>
                </a:rPr>
                <a:t>9.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衣帽间吊灯（无配）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>
                  <a:solidFill>
                    <a:prstClr val="black"/>
                  </a:solidFill>
                </a:rPr>
                <a:t>品牌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: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型号：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zh-CN" altLang="en-US" sz="900" b="1" dirty="0" smtClean="0">
                  <a:solidFill>
                    <a:prstClr val="black"/>
                  </a:solidFill>
                </a:rPr>
                <a:t>    规格：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03119" y="2831396"/>
            <a:ext cx="2775042" cy="2039856"/>
            <a:chOff x="207558" y="3166152"/>
            <a:chExt cx="2775042" cy="2440184"/>
          </a:xfrm>
        </p:grpSpPr>
        <p:sp>
          <p:nvSpPr>
            <p:cNvPr id="38" name="圆角矩形 37"/>
            <p:cNvSpPr/>
            <p:nvPr/>
          </p:nvSpPr>
          <p:spPr>
            <a:xfrm>
              <a:off x="207558" y="3166152"/>
              <a:ext cx="2775042" cy="244018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>
                <a:solidFill>
                  <a:prstClr val="white"/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465454" y="3213140"/>
              <a:ext cx="2259250" cy="7731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900" b="1" dirty="0" smtClean="0">
                  <a:solidFill>
                    <a:prstClr val="black"/>
                  </a:solidFill>
                </a:rPr>
                <a:t>8.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厨房平板灯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>
                  <a:solidFill>
                    <a:prstClr val="black"/>
                  </a:solidFill>
                </a:rPr>
                <a:t>品牌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: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型号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：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材质：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725819" y="7163276"/>
            <a:ext cx="2775042" cy="2034668"/>
            <a:chOff x="207558" y="3166152"/>
            <a:chExt cx="2775042" cy="2440184"/>
          </a:xfrm>
        </p:grpSpPr>
        <p:sp>
          <p:nvSpPr>
            <p:cNvPr id="43" name="圆角矩形 42"/>
            <p:cNvSpPr/>
            <p:nvPr/>
          </p:nvSpPr>
          <p:spPr>
            <a:xfrm>
              <a:off x="207558" y="3166152"/>
              <a:ext cx="2775042" cy="244018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>
                <a:solidFill>
                  <a:prstClr val="white"/>
                </a:solidFill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465454" y="3213141"/>
              <a:ext cx="2259250" cy="77514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900" b="1" dirty="0" smtClean="0">
                  <a:solidFill>
                    <a:prstClr val="black"/>
                  </a:solidFill>
                </a:rPr>
                <a:t>12.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生活阳台装饰吊灯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品牌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：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en-US" altLang="zh-CN" sz="900" b="1" dirty="0" smtClean="0">
                  <a:solidFill>
                    <a:prstClr val="black"/>
                  </a:solidFill>
                </a:rPr>
                <a:t>     </a:t>
              </a:r>
              <a:r>
                <a:rPr lang="zh-CN" altLang="en-US" sz="900" b="1" dirty="0">
                  <a:solidFill>
                    <a:prstClr val="black"/>
                  </a:solidFill>
                </a:rPr>
                <a:t>型号</a:t>
              </a:r>
              <a:r>
                <a:rPr lang="zh-CN" altLang="zh-CN" sz="900" b="1" dirty="0" smtClean="0">
                  <a:solidFill>
                    <a:prstClr val="black"/>
                  </a:solidFill>
                </a:rPr>
                <a:t>：</a:t>
              </a:r>
              <a:endParaRPr lang="en-US" altLang="zh-CN" sz="900" b="1" dirty="0" smtClean="0">
                <a:solidFill>
                  <a:prstClr val="black"/>
                </a:solidFill>
              </a:endParaRPr>
            </a:p>
            <a:p>
              <a:r>
                <a:rPr lang="en-US" altLang="zh-CN" sz="9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900" b="1" dirty="0" smtClean="0">
                  <a:solidFill>
                    <a:prstClr val="black"/>
                  </a:solidFill>
                </a:rPr>
                <a:t>    </a:t>
              </a:r>
              <a:r>
                <a:rPr lang="zh-CN" altLang="en-US" sz="900" b="1" dirty="0" smtClean="0">
                  <a:solidFill>
                    <a:prstClr val="black"/>
                  </a:solidFill>
                </a:rPr>
                <a:t>材质：</a:t>
              </a:r>
              <a:endParaRPr lang="zh-CN" altLang="en-US" sz="900" dirty="0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92696" y="272480"/>
            <a:ext cx="532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b="1" kern="100" dirty="0">
                <a:latin typeface="Arial" panose="020B0604020202020204"/>
                <a:ea typeface="黑体" panose="02010609060101010101" charset="-122"/>
                <a:cs typeface="Times New Roman" panose="02020603050405020304"/>
              </a:rPr>
              <a:t>领航</a:t>
            </a:r>
            <a:r>
              <a:rPr lang="en-US" altLang="zh-CN" b="1" kern="100" dirty="0">
                <a:latin typeface="Arial" panose="020B0604020202020204"/>
                <a:ea typeface="黑体" panose="02010609060101010101" charset="-122"/>
                <a:cs typeface="Times New Roman" panose="02020603050405020304"/>
              </a:rPr>
              <a:t>@</a:t>
            </a:r>
            <a:r>
              <a:rPr lang="zh-CN" altLang="zh-CN" b="1" kern="100" dirty="0">
                <a:latin typeface="Arial" panose="020B0604020202020204"/>
                <a:ea typeface="黑体" panose="02010609060101010101" charset="-122"/>
                <a:cs typeface="Times New Roman" panose="02020603050405020304"/>
              </a:rPr>
              <a:t>智造科技有限公司产品配置清单</a:t>
            </a:r>
            <a:r>
              <a:rPr lang="zh-CN" altLang="zh-CN" b="1" kern="100" dirty="0" smtClean="0">
                <a:latin typeface="Arial" panose="020B0604020202020204"/>
                <a:ea typeface="黑体" panose="02010609060101010101" charset="-122"/>
                <a:cs typeface="Times New Roman" panose="02020603050405020304"/>
              </a:rPr>
              <a:t>（</a:t>
            </a:r>
            <a:r>
              <a:rPr lang="zh-CN" altLang="en-US" b="1" kern="100" dirty="0" smtClean="0">
                <a:solidFill>
                  <a:schemeClr val="bg1">
                    <a:lumMod val="85000"/>
                  </a:schemeClr>
                </a:solidFill>
                <a:latin typeface="Arial" panose="020B0604020202020204"/>
                <a:ea typeface="黑体" panose="02010609060101010101" charset="-122"/>
                <a:cs typeface="Times New Roman" panose="02020603050405020304"/>
              </a:rPr>
              <a:t>家具配置</a:t>
            </a:r>
            <a:r>
              <a:rPr lang="zh-CN" altLang="zh-CN" b="1" kern="100" dirty="0" smtClean="0">
                <a:latin typeface="Arial" panose="020B0604020202020204"/>
                <a:ea typeface="黑体" panose="02010609060101010101" charset="-122"/>
                <a:cs typeface="Times New Roman" panose="02020603050405020304"/>
              </a:rPr>
              <a:t>）</a:t>
            </a:r>
            <a:endParaRPr lang="zh-CN" altLang="zh-CN" b="1" kern="100" dirty="0">
              <a:latin typeface="Arial" panose="020B0604020202020204"/>
              <a:ea typeface="黑体" panose="02010609060101010101" charset="-122"/>
              <a:cs typeface="Times New Roman" panose="0202060305040502030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2696" y="704528"/>
            <a:ext cx="33843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sz="1200" b="1" u="sng" kern="100" dirty="0">
                <a:latin typeface="Times New Roman" panose="02020603050405020304"/>
              </a:rPr>
              <a:t>业主姓名</a:t>
            </a:r>
            <a:r>
              <a:rPr lang="zh-CN" altLang="zh-CN" sz="1200" b="1" u="sng" kern="100" dirty="0" smtClean="0">
                <a:latin typeface="Times New Roman" panose="02020603050405020304"/>
              </a:rPr>
              <a:t>：</a:t>
            </a:r>
            <a:r>
              <a:rPr lang="en-US" altLang="zh-CN" sz="1200" u="sng" kern="100" dirty="0" smtClean="0">
                <a:latin typeface="Times New Roman" panose="02020603050405020304"/>
              </a:rPr>
              <a:t>XXX</a:t>
            </a:r>
            <a:endParaRPr lang="en-US" altLang="zh-CN" sz="1200" u="sng" kern="100" dirty="0">
              <a:latin typeface="Times New Roman" panose="02020603050405020304"/>
            </a:endParaRPr>
          </a:p>
          <a:p>
            <a:pPr algn="just">
              <a:spcAft>
                <a:spcPts val="0"/>
              </a:spcAft>
            </a:pPr>
            <a:r>
              <a:rPr lang="zh-CN" altLang="zh-CN" sz="1200" b="1" u="sng" kern="100" dirty="0">
                <a:latin typeface="Times New Roman" panose="02020603050405020304"/>
              </a:rPr>
              <a:t>工程名称</a:t>
            </a:r>
            <a:r>
              <a:rPr lang="zh-CN" altLang="zh-CN" sz="1200" b="1" u="sng" kern="100" dirty="0" smtClean="0">
                <a:latin typeface="Times New Roman" panose="02020603050405020304"/>
              </a:rPr>
              <a:t>：</a:t>
            </a:r>
            <a:r>
              <a:rPr lang="en-US" altLang="zh-CN" sz="1200" b="1" u="sng" kern="100" dirty="0" smtClean="0">
                <a:latin typeface="Times New Roman" panose="02020603050405020304"/>
              </a:rPr>
              <a:t> </a:t>
            </a:r>
            <a:r>
              <a:rPr lang="zh-CN" altLang="en-US" sz="1200" b="1" u="sng" kern="100" dirty="0" smtClean="0">
                <a:latin typeface="Times New Roman" panose="02020603050405020304"/>
              </a:rPr>
              <a:t>南湖左岸</a:t>
            </a:r>
            <a:r>
              <a:rPr lang="en-US" altLang="zh-CN" sz="1200" u="sng" kern="100" dirty="0" smtClean="0">
                <a:latin typeface="Times New Roman" panose="02020603050405020304"/>
              </a:rPr>
              <a:t>X</a:t>
            </a:r>
            <a:r>
              <a:rPr lang="zh-CN" altLang="en-US" sz="1200" u="sng" kern="100" dirty="0" smtClean="0">
                <a:latin typeface="Times New Roman" panose="02020603050405020304"/>
              </a:rPr>
              <a:t>女士</a:t>
            </a:r>
            <a:r>
              <a:rPr lang="zh-CN" altLang="en-US" sz="1200" u="sng" kern="100" dirty="0">
                <a:latin typeface="Times New Roman" panose="02020603050405020304"/>
              </a:rPr>
              <a:t>精装</a:t>
            </a:r>
            <a:r>
              <a:rPr lang="zh-CN" altLang="en-US" sz="1200" u="sng" kern="100" dirty="0" smtClean="0">
                <a:latin typeface="Times New Roman" panose="02020603050405020304"/>
              </a:rPr>
              <a:t>房</a:t>
            </a:r>
            <a:r>
              <a:rPr lang="zh-CN" altLang="zh-CN" sz="1200" u="sng" kern="100" dirty="0" smtClean="0">
                <a:latin typeface="Times New Roman" panose="02020603050405020304"/>
              </a:rPr>
              <a:t>项目</a:t>
            </a:r>
            <a:endParaRPr lang="zh-CN" altLang="zh-CN" sz="1200" kern="100" dirty="0">
              <a:latin typeface="Times New Roman" panose="02020603050405020304"/>
            </a:endParaRPr>
          </a:p>
          <a:p>
            <a:pPr algn="just" defTabSz="-635">
              <a:spcAft>
                <a:spcPts val="0"/>
              </a:spcAft>
              <a:tabLst>
                <a:tab pos="1266825" algn="l"/>
              </a:tabLst>
            </a:pPr>
            <a:r>
              <a:rPr lang="zh-CN" altLang="zh-CN" sz="1200" b="1" u="sng" kern="100" dirty="0">
                <a:latin typeface="Times New Roman" panose="02020603050405020304"/>
              </a:rPr>
              <a:t>工程面积：</a:t>
            </a:r>
            <a:r>
              <a:rPr lang="zh-CN" altLang="zh-CN" sz="1200" u="sng" kern="100" dirty="0">
                <a:latin typeface="Times New Roman" panose="02020603050405020304"/>
              </a:rPr>
              <a:t> </a:t>
            </a:r>
            <a:r>
              <a:rPr lang="en-US" altLang="zh-CN" sz="1200" u="sng" kern="100" dirty="0">
                <a:latin typeface="Times New Roman" panose="02020603050405020304"/>
              </a:rPr>
              <a:t> </a:t>
            </a:r>
            <a:r>
              <a:rPr lang="en-US" altLang="zh-CN" sz="1200" u="sng" kern="100" dirty="0" smtClean="0">
                <a:latin typeface="Times New Roman" panose="02020603050405020304"/>
              </a:rPr>
              <a:t>99.5</a:t>
            </a:r>
            <a:r>
              <a:rPr lang="zh-CN" altLang="zh-CN" sz="1200" u="sng" kern="100" dirty="0" smtClean="0">
                <a:latin typeface="Times New Roman" panose="02020603050405020304"/>
              </a:rPr>
              <a:t>㎡</a:t>
            </a:r>
            <a:endParaRPr lang="zh-CN" altLang="zh-CN" sz="1200" kern="100" dirty="0">
              <a:latin typeface="Times New Roman" panose="02020603050405020304"/>
            </a:endParaRPr>
          </a:p>
          <a:p>
            <a:pPr algn="just">
              <a:spcAft>
                <a:spcPts val="0"/>
              </a:spcAft>
            </a:pPr>
            <a:r>
              <a:rPr lang="zh-CN" altLang="zh-CN" sz="1200" b="1" u="sng" kern="100" dirty="0">
                <a:latin typeface="Times New Roman" panose="02020603050405020304"/>
              </a:rPr>
              <a:t>装修风格： </a:t>
            </a:r>
            <a:r>
              <a:rPr lang="zh-CN" altLang="en-US" sz="1200" u="sng" kern="100" dirty="0">
                <a:latin typeface="Times New Roman" panose="02020603050405020304"/>
              </a:rPr>
              <a:t>现代</a:t>
            </a:r>
            <a:endParaRPr lang="en-US" altLang="zh-CN" sz="1200" u="sng" kern="100" dirty="0">
              <a:latin typeface="Times New Roman" panose="02020603050405020304"/>
            </a:endParaRPr>
          </a:p>
          <a:p>
            <a:pPr algn="just">
              <a:spcAft>
                <a:spcPts val="0"/>
              </a:spcAft>
            </a:pPr>
            <a:r>
              <a:rPr lang="zh-CN" altLang="zh-CN" sz="1200" b="1" u="sng" kern="100" dirty="0">
                <a:latin typeface="Times New Roman" panose="02020603050405020304"/>
              </a:rPr>
              <a:t>工程地点： </a:t>
            </a:r>
            <a:r>
              <a:rPr lang="zh-CN" altLang="en-US" sz="1200" u="sng" kern="100" dirty="0" smtClean="0">
                <a:latin typeface="Times New Roman" panose="02020603050405020304"/>
              </a:rPr>
              <a:t>成都市双流县天府大道南段</a:t>
            </a:r>
            <a:endParaRPr lang="zh-CN" altLang="zh-CN" sz="1200" kern="100" dirty="0">
              <a:latin typeface="Times New Roman" panose="0202060305040502030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8295" y="1732688"/>
            <a:ext cx="5855900" cy="338554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 smtClean="0"/>
              <a:t>一</a:t>
            </a:r>
            <a:r>
              <a:rPr lang="en-US" altLang="zh-CN" sz="1600" b="1" dirty="0" smtClean="0"/>
              <a:t>.</a:t>
            </a:r>
            <a:r>
              <a:rPr lang="zh-CN" altLang="en-US" sz="1600" b="1" dirty="0" smtClean="0"/>
              <a:t>餐厅、过道配套</a:t>
            </a:r>
            <a:endParaRPr lang="zh-CN" altLang="en-US" sz="1600" b="1" dirty="0"/>
          </a:p>
        </p:txBody>
      </p:sp>
      <p:grpSp>
        <p:nvGrpSpPr>
          <p:cNvPr id="40" name="组合 39"/>
          <p:cNvGrpSpPr/>
          <p:nvPr/>
        </p:nvGrpSpPr>
        <p:grpSpPr>
          <a:xfrm>
            <a:off x="3838021" y="2183273"/>
            <a:ext cx="2775042" cy="2284379"/>
            <a:chOff x="677863" y="4751336"/>
            <a:chExt cx="2775042" cy="2284379"/>
          </a:xfrm>
        </p:grpSpPr>
        <p:sp>
          <p:nvSpPr>
            <p:cNvPr id="34" name="圆角矩形 33"/>
            <p:cNvSpPr/>
            <p:nvPr/>
          </p:nvSpPr>
          <p:spPr>
            <a:xfrm>
              <a:off x="677863" y="4751336"/>
              <a:ext cx="2775042" cy="2284379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822633" y="4826384"/>
              <a:ext cx="180097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/>
                <a:t>2</a:t>
              </a:r>
              <a:r>
                <a:rPr lang="en-US" altLang="zh-CN" sz="900" b="1" dirty="0" smtClean="0"/>
                <a:t>.</a:t>
              </a:r>
              <a:r>
                <a:rPr lang="zh-CN" altLang="en-US" sz="900" b="1" dirty="0"/>
                <a:t>成</a:t>
              </a:r>
              <a:r>
                <a:rPr lang="zh-CN" altLang="en-US" sz="900" b="1" dirty="0" smtClean="0"/>
                <a:t>品酒柜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r>
                <a:rPr lang="zh-CN" altLang="en-US" sz="900" b="1" dirty="0" smtClean="0"/>
                <a:t>新悦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endParaRPr lang="en-US" altLang="zh-CN" sz="900" b="1" dirty="0" smtClean="0"/>
            </a:p>
            <a:p>
              <a:r>
                <a:rPr lang="en-US" altLang="zh-CN" sz="900" b="1" dirty="0"/>
                <a:t> </a:t>
              </a:r>
              <a:r>
                <a:rPr lang="en-US" altLang="zh-CN" sz="900" b="1" dirty="0" smtClean="0"/>
                <a:t>  </a:t>
              </a:r>
              <a:r>
                <a:rPr lang="zh-CN" altLang="en-US" sz="900" b="1" dirty="0" smtClean="0"/>
                <a:t>规格：</a:t>
              </a:r>
              <a:endParaRPr lang="zh-CN" altLang="en-US" sz="900" b="1" dirty="0"/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695885" y="6887274"/>
            <a:ext cx="5841068" cy="338554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 smtClean="0"/>
              <a:t>二</a:t>
            </a:r>
            <a:r>
              <a:rPr lang="en-US" altLang="zh-CN" sz="1600" b="1" dirty="0" smtClean="0"/>
              <a:t>.</a:t>
            </a:r>
            <a:r>
              <a:rPr lang="zh-CN" altLang="en-US" sz="1600" b="1" dirty="0" smtClean="0"/>
              <a:t>客厅配套</a:t>
            </a:r>
            <a:endParaRPr lang="zh-CN" altLang="en-US" sz="1600" b="1" dirty="0"/>
          </a:p>
        </p:txBody>
      </p:sp>
      <p:grpSp>
        <p:nvGrpSpPr>
          <p:cNvPr id="39" name="组合 38"/>
          <p:cNvGrpSpPr/>
          <p:nvPr/>
        </p:nvGrpSpPr>
        <p:grpSpPr>
          <a:xfrm>
            <a:off x="685113" y="2183273"/>
            <a:ext cx="2775042" cy="2266073"/>
            <a:chOff x="3769153" y="2319361"/>
            <a:chExt cx="2775042" cy="2266073"/>
          </a:xfrm>
        </p:grpSpPr>
        <p:sp>
          <p:nvSpPr>
            <p:cNvPr id="31" name="圆角矩形 30"/>
            <p:cNvSpPr/>
            <p:nvPr/>
          </p:nvSpPr>
          <p:spPr>
            <a:xfrm>
              <a:off x="3769153" y="2319361"/>
              <a:ext cx="2775042" cy="2266073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4005006" y="2364003"/>
              <a:ext cx="2416386" cy="2077015"/>
              <a:chOff x="3962611" y="2576736"/>
              <a:chExt cx="1757148" cy="1602905"/>
            </a:xfrm>
          </p:grpSpPr>
          <p:sp>
            <p:nvSpPr>
              <p:cNvPr id="16" name="TextBox 15"/>
              <p:cNvSpPr txBox="1"/>
              <p:nvPr/>
            </p:nvSpPr>
            <p:spPr>
              <a:xfrm>
                <a:off x="3962611" y="2576736"/>
                <a:ext cx="1757148" cy="4987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900" b="1" dirty="0"/>
                  <a:t>1</a:t>
                </a:r>
                <a:r>
                  <a:rPr lang="en-US" altLang="zh-CN" sz="900" b="1" dirty="0" smtClean="0"/>
                  <a:t>.</a:t>
                </a:r>
                <a:r>
                  <a:rPr lang="zh-CN" altLang="en-US" sz="900" b="1" dirty="0" smtClean="0"/>
                  <a:t>餐桌椅配套</a:t>
                </a:r>
                <a:endParaRPr lang="en-US" altLang="zh-CN" sz="900" b="1" dirty="0" smtClean="0"/>
              </a:p>
              <a:p>
                <a:r>
                  <a:rPr lang="zh-CN" altLang="en-US" sz="900" b="1" dirty="0" smtClean="0"/>
                  <a:t>   品牌</a:t>
                </a:r>
                <a:r>
                  <a:rPr lang="en-US" altLang="zh-CN" sz="900" b="1" dirty="0" smtClean="0"/>
                  <a:t>:</a:t>
                </a:r>
                <a:r>
                  <a:rPr lang="zh-CN" altLang="en-US" sz="900" b="1" dirty="0" smtClean="0"/>
                  <a:t>新悦</a:t>
                </a:r>
                <a:endParaRPr lang="en-US" altLang="zh-CN" sz="900" b="1" dirty="0" smtClean="0"/>
              </a:p>
              <a:p>
                <a:r>
                  <a:rPr lang="zh-CN" altLang="en-US" sz="900" b="1" dirty="0" smtClean="0"/>
                  <a:t>   型号：</a:t>
                </a:r>
                <a:r>
                  <a:rPr lang="en-US" altLang="zh-CN" sz="900" b="1" dirty="0" smtClean="0"/>
                  <a:t>B2802 B2806 </a:t>
                </a:r>
                <a:endParaRPr lang="en-US" altLang="zh-CN" sz="900" b="1" dirty="0" smtClean="0"/>
              </a:p>
              <a:p>
                <a:r>
                  <a:rPr lang="en-US" altLang="zh-CN" sz="900" b="1" dirty="0"/>
                  <a:t> </a:t>
                </a:r>
                <a:r>
                  <a:rPr lang="en-US" altLang="zh-CN" sz="900" b="1" dirty="0" smtClean="0"/>
                  <a:t>  </a:t>
                </a:r>
                <a:r>
                  <a:rPr lang="zh-CN" altLang="en-US" sz="900" b="1" dirty="0" smtClean="0"/>
                  <a:t>规格：</a:t>
                </a:r>
                <a:r>
                  <a:rPr lang="en-US" altLang="zh-CN" sz="900" b="1" dirty="0" smtClean="0"/>
                  <a:t>1200*800*750mm</a:t>
                </a:r>
                <a:endParaRPr lang="en-US" altLang="zh-CN" sz="900" b="1" dirty="0" smtClean="0"/>
              </a:p>
            </p:txBody>
          </p:sp>
          <p:pic>
            <p:nvPicPr>
              <p:cNvPr id="2" name="图片 1"/>
              <p:cNvPicPr>
                <a:picLocks noChangeAspect="1"/>
              </p:cNvPicPr>
              <p:nvPr/>
            </p:nvPicPr>
            <p:blipFill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992254" y="3091809"/>
                <a:ext cx="1646009" cy="1087832"/>
              </a:xfrm>
              <a:prstGeom prst="rect">
                <a:avLst/>
              </a:prstGeom>
            </p:spPr>
          </p:pic>
        </p:grpSp>
      </p:grpSp>
      <p:grpSp>
        <p:nvGrpSpPr>
          <p:cNvPr id="41" name="组合 40"/>
          <p:cNvGrpSpPr/>
          <p:nvPr/>
        </p:nvGrpSpPr>
        <p:grpSpPr>
          <a:xfrm>
            <a:off x="685113" y="4535647"/>
            <a:ext cx="2775042" cy="2284380"/>
            <a:chOff x="3790024" y="4751335"/>
            <a:chExt cx="2775042" cy="2284380"/>
          </a:xfrm>
        </p:grpSpPr>
        <p:sp>
          <p:nvSpPr>
            <p:cNvPr id="35" name="圆角矩形 34"/>
            <p:cNvSpPr/>
            <p:nvPr/>
          </p:nvSpPr>
          <p:spPr>
            <a:xfrm>
              <a:off x="3790024" y="4751336"/>
              <a:ext cx="2775042" cy="2284379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098037" y="4751335"/>
              <a:ext cx="204002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/>
                <a:t>3</a:t>
              </a:r>
              <a:r>
                <a:rPr lang="en-US" altLang="zh-CN" sz="900" b="1" dirty="0" smtClean="0"/>
                <a:t>.</a:t>
              </a:r>
              <a:r>
                <a:rPr lang="zh-CN" altLang="en-US" sz="900" b="1" dirty="0" smtClean="0"/>
                <a:t>装饰隔断（无配）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r>
                <a:rPr lang="zh-CN" altLang="en-US" sz="900" b="1" dirty="0" smtClean="0"/>
                <a:t>新悦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r>
                <a:rPr lang="en-US" altLang="zh-CN" sz="900" b="1" dirty="0" smtClean="0"/>
                <a:t>K2470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规格：</a:t>
              </a:r>
              <a:endParaRPr lang="en-US" altLang="zh-CN" sz="900" b="1" dirty="0" smtClean="0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803991" y="7295463"/>
            <a:ext cx="2775042" cy="2284379"/>
            <a:chOff x="3785969" y="7427154"/>
            <a:chExt cx="2775042" cy="2284379"/>
          </a:xfrm>
        </p:grpSpPr>
        <p:sp>
          <p:nvSpPr>
            <p:cNvPr id="37" name="圆角矩形 36"/>
            <p:cNvSpPr/>
            <p:nvPr/>
          </p:nvSpPr>
          <p:spPr>
            <a:xfrm>
              <a:off x="3785969" y="7427154"/>
              <a:ext cx="2775042" cy="2284379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3964547" y="7469024"/>
              <a:ext cx="2400212" cy="2129401"/>
              <a:chOff x="4021180" y="7401271"/>
              <a:chExt cx="1856091" cy="1740581"/>
            </a:xfrm>
          </p:grpSpPr>
          <p:sp>
            <p:nvSpPr>
              <p:cNvPr id="29" name="TextBox 28"/>
              <p:cNvSpPr txBox="1"/>
              <p:nvPr/>
            </p:nvSpPr>
            <p:spPr>
              <a:xfrm>
                <a:off x="4021180" y="7401271"/>
                <a:ext cx="1856091" cy="5283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900" b="1" dirty="0" smtClean="0"/>
                  <a:t>2.</a:t>
                </a:r>
                <a:r>
                  <a:rPr lang="zh-CN" altLang="en-US" sz="900" b="1" dirty="0" smtClean="0"/>
                  <a:t>茶几</a:t>
                </a:r>
                <a:endParaRPr lang="en-US" altLang="zh-CN" sz="900" b="1" dirty="0" smtClean="0"/>
              </a:p>
              <a:p>
                <a:r>
                  <a:rPr lang="zh-CN" altLang="en-US" sz="900" b="1" dirty="0" smtClean="0"/>
                  <a:t>   品牌</a:t>
                </a:r>
                <a:r>
                  <a:rPr lang="en-US" altLang="zh-CN" sz="900" b="1" dirty="0" smtClean="0"/>
                  <a:t>:</a:t>
                </a:r>
                <a:r>
                  <a:rPr lang="zh-CN" altLang="en-US" sz="900" b="1" dirty="0"/>
                  <a:t>新悦</a:t>
                </a:r>
                <a:endParaRPr lang="en-US" altLang="zh-CN" sz="900" b="1" dirty="0" smtClean="0"/>
              </a:p>
              <a:p>
                <a:r>
                  <a:rPr lang="zh-CN" altLang="en-US" sz="900" b="1" dirty="0" smtClean="0"/>
                  <a:t>   型号：</a:t>
                </a:r>
                <a:r>
                  <a:rPr lang="en-US" altLang="zh-CN" sz="900" b="1" dirty="0" smtClean="0"/>
                  <a:t>F3176A</a:t>
                </a:r>
                <a:endParaRPr lang="en-US" altLang="zh-CN" sz="900" b="1" dirty="0" smtClean="0"/>
              </a:p>
              <a:p>
                <a:r>
                  <a:rPr lang="en-US" altLang="zh-CN" sz="900" b="1" dirty="0"/>
                  <a:t> </a:t>
                </a:r>
                <a:r>
                  <a:rPr lang="en-US" altLang="zh-CN" sz="900" b="1" dirty="0" smtClean="0"/>
                  <a:t>  </a:t>
                </a:r>
                <a:r>
                  <a:rPr lang="zh-CN" altLang="en-US" sz="900" b="1" dirty="0" smtClean="0"/>
                  <a:t>规格：</a:t>
                </a:r>
                <a:r>
                  <a:rPr lang="en-US" altLang="zh-CN" sz="900" b="1" dirty="0" smtClean="0"/>
                  <a:t>1200*650*400mm</a:t>
                </a:r>
                <a:endParaRPr lang="zh-CN" altLang="en-US" sz="900" b="1" dirty="0"/>
              </a:p>
            </p:txBody>
          </p:sp>
          <p:pic>
            <p:nvPicPr>
              <p:cNvPr id="10" name="图片 9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095339" y="7954221"/>
                <a:ext cx="1676741" cy="1187631"/>
              </a:xfrm>
              <a:prstGeom prst="rect">
                <a:avLst/>
              </a:prstGeom>
            </p:spPr>
          </p:pic>
        </p:grpSp>
      </p:grpSp>
      <p:grpSp>
        <p:nvGrpSpPr>
          <p:cNvPr id="8" name="组合 7"/>
          <p:cNvGrpSpPr/>
          <p:nvPr/>
        </p:nvGrpSpPr>
        <p:grpSpPr>
          <a:xfrm>
            <a:off x="710718" y="7295463"/>
            <a:ext cx="2775042" cy="2284379"/>
            <a:chOff x="710718" y="7295463"/>
            <a:chExt cx="2775042" cy="2284379"/>
          </a:xfrm>
        </p:grpSpPr>
        <p:grpSp>
          <p:nvGrpSpPr>
            <p:cNvPr id="23" name="组合 22"/>
            <p:cNvGrpSpPr/>
            <p:nvPr/>
          </p:nvGrpSpPr>
          <p:grpSpPr>
            <a:xfrm>
              <a:off x="710718" y="7295463"/>
              <a:ext cx="2775042" cy="2284379"/>
              <a:chOff x="692696" y="7427154"/>
              <a:chExt cx="2775042" cy="2284379"/>
            </a:xfrm>
          </p:grpSpPr>
          <p:sp>
            <p:nvSpPr>
              <p:cNvPr id="36" name="圆角矩形 35"/>
              <p:cNvSpPr/>
              <p:nvPr/>
            </p:nvSpPr>
            <p:spPr>
              <a:xfrm>
                <a:off x="692696" y="7427154"/>
                <a:ext cx="2775042" cy="2284379"/>
              </a:xfrm>
              <a:prstGeom prst="roundRect">
                <a:avLst/>
              </a:prstGeom>
              <a:solidFill>
                <a:schemeClr val="bg1">
                  <a:lumMod val="9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900" dirty="0"/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896519" y="7468341"/>
                <a:ext cx="202817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900" b="1" dirty="0" smtClean="0"/>
                  <a:t>1</a:t>
                </a:r>
                <a:r>
                  <a:rPr lang="zh-CN" altLang="en-US" sz="900" b="1" dirty="0"/>
                  <a:t>沙发</a:t>
                </a:r>
                <a:endParaRPr lang="en-US" altLang="zh-CN" sz="900" b="1" dirty="0" smtClean="0"/>
              </a:p>
              <a:p>
                <a:r>
                  <a:rPr lang="zh-CN" altLang="en-US" sz="900" b="1" dirty="0" smtClean="0"/>
                  <a:t>   品牌</a:t>
                </a:r>
                <a:r>
                  <a:rPr lang="en-US" altLang="zh-CN" sz="900" b="1" dirty="0" smtClean="0"/>
                  <a:t>:</a:t>
                </a:r>
                <a:r>
                  <a:rPr lang="zh-CN" altLang="en-US" sz="900" b="1" dirty="0"/>
                  <a:t>新悦</a:t>
                </a:r>
                <a:endParaRPr lang="en-US" altLang="zh-CN" sz="900" b="1" dirty="0" smtClean="0"/>
              </a:p>
              <a:p>
                <a:r>
                  <a:rPr lang="zh-CN" altLang="en-US" sz="900" b="1" dirty="0" smtClean="0"/>
                  <a:t>   型号：</a:t>
                </a:r>
                <a:r>
                  <a:rPr lang="en-US" altLang="zh-CN" sz="900" b="1" dirty="0" smtClean="0"/>
                  <a:t>H003-3 </a:t>
                </a:r>
                <a:endParaRPr lang="en-US" altLang="zh-CN" sz="900" b="1" dirty="0" smtClean="0"/>
              </a:p>
              <a:p>
                <a:r>
                  <a:rPr lang="zh-CN" altLang="en-US" sz="900" b="1" dirty="0" smtClean="0"/>
                  <a:t>   规格：</a:t>
                </a:r>
                <a:r>
                  <a:rPr lang="en-US" altLang="zh-CN" sz="900" b="1" dirty="0" smtClean="0"/>
                  <a:t>3600*1840</a:t>
                </a:r>
                <a:endParaRPr lang="zh-CN" altLang="en-US" sz="900" b="1" dirty="0"/>
              </a:p>
            </p:txBody>
          </p:sp>
        </p:grpSp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2496" y="8066939"/>
              <a:ext cx="1800225" cy="1428750"/>
            </a:xfrm>
            <a:prstGeom prst="rect">
              <a:avLst/>
            </a:prstGeom>
          </p:spPr>
        </p:pic>
      </p:grp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560" y="5181978"/>
            <a:ext cx="1000138" cy="1499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组合 34"/>
          <p:cNvGrpSpPr/>
          <p:nvPr/>
        </p:nvGrpSpPr>
        <p:grpSpPr>
          <a:xfrm>
            <a:off x="3661659" y="231977"/>
            <a:ext cx="2775042" cy="2200743"/>
            <a:chOff x="3661659" y="231977"/>
            <a:chExt cx="2775042" cy="2200743"/>
          </a:xfrm>
        </p:grpSpPr>
        <p:sp>
          <p:nvSpPr>
            <p:cNvPr id="29" name="圆角矩形 28"/>
            <p:cNvSpPr/>
            <p:nvPr/>
          </p:nvSpPr>
          <p:spPr>
            <a:xfrm>
              <a:off x="3661659" y="231977"/>
              <a:ext cx="2775042" cy="2200743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883521" y="290029"/>
              <a:ext cx="165618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4.</a:t>
              </a:r>
              <a:r>
                <a:rPr lang="zh-CN" altLang="en-US" sz="900" b="1" dirty="0" smtClean="0"/>
                <a:t>沙发配套角柜（无配）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r>
                <a:rPr lang="zh-CN" altLang="en-US" sz="900" b="1" dirty="0" smtClean="0"/>
                <a:t>新悦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endParaRPr lang="en-US" altLang="zh-CN" sz="900" b="1" dirty="0" smtClean="0"/>
            </a:p>
            <a:p>
              <a:r>
                <a:rPr lang="en-US" altLang="zh-CN" sz="900" b="1" dirty="0"/>
                <a:t> </a:t>
              </a:r>
              <a:r>
                <a:rPr lang="en-US" altLang="zh-CN" sz="900" b="1" dirty="0" smtClean="0"/>
                <a:t>  </a:t>
              </a:r>
              <a:r>
                <a:rPr lang="zh-CN" altLang="en-US" sz="900" b="1" dirty="0" smtClean="0"/>
                <a:t>规格：</a:t>
              </a:r>
              <a:endParaRPr lang="zh-CN" altLang="en-US" sz="900" b="1" dirty="0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549984" y="2490283"/>
            <a:ext cx="2775042" cy="2206691"/>
            <a:chOff x="553677" y="2602293"/>
            <a:chExt cx="2775042" cy="2206691"/>
          </a:xfrm>
        </p:grpSpPr>
        <p:sp>
          <p:nvSpPr>
            <p:cNvPr id="30" name="圆角矩形 29"/>
            <p:cNvSpPr/>
            <p:nvPr/>
          </p:nvSpPr>
          <p:spPr>
            <a:xfrm>
              <a:off x="553677" y="2602293"/>
              <a:ext cx="2775042" cy="2206691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836712" y="2680404"/>
              <a:ext cx="18722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5.</a:t>
              </a:r>
              <a:r>
                <a:rPr lang="zh-CN" altLang="en-US" sz="900" b="1" dirty="0" smtClean="0"/>
                <a:t>电视墙柜子（无配）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r>
                <a:rPr lang="zh-CN" altLang="en-US" sz="900" b="1" dirty="0" smtClean="0"/>
                <a:t>新悦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endParaRPr lang="en-US" altLang="zh-CN" sz="900" b="1" dirty="0" smtClean="0"/>
            </a:p>
            <a:p>
              <a:r>
                <a:rPr lang="en-US" altLang="zh-CN" sz="900" b="1" dirty="0"/>
                <a:t> </a:t>
              </a:r>
              <a:r>
                <a:rPr lang="en-US" altLang="zh-CN" sz="900" b="1" dirty="0" smtClean="0"/>
                <a:t>  </a:t>
              </a:r>
              <a:r>
                <a:rPr lang="zh-CN" altLang="en-US" sz="900" b="1" dirty="0" smtClean="0"/>
                <a:t>规格：</a:t>
              </a:r>
              <a:endParaRPr lang="zh-CN" altLang="en-US" sz="900" b="1" dirty="0"/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558376" y="4826726"/>
            <a:ext cx="5910493" cy="338554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 smtClean="0"/>
              <a:t>三</a:t>
            </a:r>
            <a:r>
              <a:rPr lang="en-US" altLang="zh-CN" sz="1600" b="1" dirty="0" smtClean="0"/>
              <a:t>.</a:t>
            </a:r>
            <a:r>
              <a:rPr lang="zh-CN" altLang="en-US" sz="1600" b="1" dirty="0" smtClean="0"/>
              <a:t>主卧配套</a:t>
            </a:r>
            <a:endParaRPr lang="zh-CN" altLang="en-US" sz="1600" b="1" dirty="0"/>
          </a:p>
        </p:txBody>
      </p:sp>
      <p:grpSp>
        <p:nvGrpSpPr>
          <p:cNvPr id="18" name="组合 17"/>
          <p:cNvGrpSpPr/>
          <p:nvPr/>
        </p:nvGrpSpPr>
        <p:grpSpPr>
          <a:xfrm>
            <a:off x="553677" y="231977"/>
            <a:ext cx="2775042" cy="2200743"/>
            <a:chOff x="553677" y="231977"/>
            <a:chExt cx="2775042" cy="2200743"/>
          </a:xfrm>
        </p:grpSpPr>
        <p:sp>
          <p:nvSpPr>
            <p:cNvPr id="28" name="圆角矩形 27"/>
            <p:cNvSpPr/>
            <p:nvPr/>
          </p:nvSpPr>
          <p:spPr>
            <a:xfrm>
              <a:off x="553677" y="231977"/>
              <a:ext cx="2775042" cy="2200743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35315" y="290029"/>
              <a:ext cx="2421165" cy="1943257"/>
              <a:chOff x="692696" y="488504"/>
              <a:chExt cx="1730524" cy="1604000"/>
            </a:xfrm>
          </p:grpSpPr>
          <p:sp>
            <p:nvSpPr>
              <p:cNvPr id="10" name="TextBox 9"/>
              <p:cNvSpPr txBox="1"/>
              <p:nvPr/>
            </p:nvSpPr>
            <p:spPr>
              <a:xfrm>
                <a:off x="692696" y="488504"/>
                <a:ext cx="93610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900" b="1" dirty="0" smtClean="0"/>
                  <a:t>3.</a:t>
                </a:r>
                <a:r>
                  <a:rPr lang="zh-CN" altLang="en-US" sz="900" b="1" dirty="0" smtClean="0"/>
                  <a:t>电视柜</a:t>
                </a:r>
                <a:endParaRPr lang="en-US" altLang="zh-CN" sz="900" b="1" dirty="0" smtClean="0"/>
              </a:p>
              <a:p>
                <a:r>
                  <a:rPr lang="zh-CN" altLang="en-US" sz="900" b="1" dirty="0" smtClean="0"/>
                  <a:t>   品牌</a:t>
                </a:r>
                <a:r>
                  <a:rPr lang="en-US" altLang="zh-CN" sz="900" b="1" dirty="0" smtClean="0"/>
                  <a:t>:</a:t>
                </a:r>
                <a:r>
                  <a:rPr lang="zh-CN" altLang="en-US" sz="900" b="1" dirty="0" smtClean="0"/>
                  <a:t>新悦</a:t>
                </a:r>
                <a:endParaRPr lang="en-US" altLang="zh-CN" sz="900" b="1" dirty="0" smtClean="0"/>
              </a:p>
              <a:p>
                <a:r>
                  <a:rPr lang="zh-CN" altLang="en-US" sz="900" b="1" dirty="0" smtClean="0"/>
                  <a:t>   型号：</a:t>
                </a:r>
                <a:r>
                  <a:rPr lang="en-US" altLang="zh-CN" sz="900" b="1" dirty="0" smtClean="0"/>
                  <a:t>B2770</a:t>
                </a:r>
                <a:endParaRPr lang="en-US" altLang="zh-CN" sz="900" b="1" dirty="0" smtClean="0"/>
              </a:p>
              <a:p>
                <a:r>
                  <a:rPr lang="en-US" altLang="zh-CN" sz="900" b="1" dirty="0"/>
                  <a:t> </a:t>
                </a:r>
                <a:r>
                  <a:rPr lang="en-US" altLang="zh-CN" sz="900" b="1" dirty="0" smtClean="0"/>
                  <a:t>  </a:t>
                </a:r>
                <a:r>
                  <a:rPr lang="zh-CN" altLang="en-US" sz="900" b="1" dirty="0" smtClean="0"/>
                  <a:t>规格：</a:t>
                </a:r>
                <a:endParaRPr lang="zh-CN" altLang="en-US" sz="900" b="1" dirty="0"/>
              </a:p>
            </p:txBody>
          </p:sp>
          <p:pic>
            <p:nvPicPr>
              <p:cNvPr id="2" name="图片 1"/>
              <p:cNvPicPr>
                <a:picLocks noChangeAspect="1"/>
              </p:cNvPicPr>
              <p:nvPr/>
            </p:nvPicPr>
            <p:blipFill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92696" y="1023434"/>
                <a:ext cx="1730524" cy="1069070"/>
              </a:xfrm>
              <a:prstGeom prst="rect">
                <a:avLst/>
              </a:prstGeom>
            </p:spPr>
          </p:pic>
        </p:grpSp>
      </p:grpSp>
      <p:grpSp>
        <p:nvGrpSpPr>
          <p:cNvPr id="37" name="组合 36"/>
          <p:cNvGrpSpPr/>
          <p:nvPr/>
        </p:nvGrpSpPr>
        <p:grpSpPr>
          <a:xfrm>
            <a:off x="553677" y="5250658"/>
            <a:ext cx="2775042" cy="2260368"/>
            <a:chOff x="553677" y="5250658"/>
            <a:chExt cx="2775042" cy="2260368"/>
          </a:xfrm>
        </p:grpSpPr>
        <p:sp>
          <p:nvSpPr>
            <p:cNvPr id="31" name="圆角矩形 30"/>
            <p:cNvSpPr/>
            <p:nvPr/>
          </p:nvSpPr>
          <p:spPr>
            <a:xfrm>
              <a:off x="553677" y="5250658"/>
              <a:ext cx="2775042" cy="226036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735315" y="5250658"/>
              <a:ext cx="2576618" cy="2140453"/>
              <a:chOff x="567161" y="5423707"/>
              <a:chExt cx="2069751" cy="1537848"/>
            </a:xfrm>
          </p:grpSpPr>
          <p:sp>
            <p:nvSpPr>
              <p:cNvPr id="20" name="TextBox 19"/>
              <p:cNvSpPr txBox="1"/>
              <p:nvPr/>
            </p:nvSpPr>
            <p:spPr>
              <a:xfrm>
                <a:off x="692696" y="5423707"/>
                <a:ext cx="1944216" cy="5638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900" b="1" dirty="0" smtClean="0"/>
                  <a:t>1.</a:t>
                </a:r>
                <a:r>
                  <a:rPr lang="zh-CN" altLang="en-US" sz="900" b="1" dirty="0" smtClean="0"/>
                  <a:t>床架、床头柜</a:t>
                </a:r>
                <a:endParaRPr lang="en-US" altLang="zh-CN" sz="900" b="1" dirty="0" smtClean="0"/>
              </a:p>
              <a:p>
                <a:r>
                  <a:rPr lang="zh-CN" altLang="en-US" sz="900" b="1" dirty="0" smtClean="0"/>
                  <a:t>   品牌</a:t>
                </a:r>
                <a:r>
                  <a:rPr lang="en-US" altLang="zh-CN" sz="900" b="1" dirty="0" smtClean="0"/>
                  <a:t>:</a:t>
                </a:r>
                <a:r>
                  <a:rPr lang="zh-CN" altLang="en-US" sz="900" b="1" dirty="0" smtClean="0"/>
                  <a:t>新悦</a:t>
                </a:r>
                <a:endParaRPr lang="en-US" altLang="zh-CN" sz="900" b="1" dirty="0" smtClean="0"/>
              </a:p>
              <a:p>
                <a:r>
                  <a:rPr lang="zh-CN" altLang="en-US" sz="900" b="1" dirty="0" smtClean="0"/>
                  <a:t>   型号：</a:t>
                </a:r>
                <a:r>
                  <a:rPr lang="en-US" altLang="zh-CN" sz="900" b="1" dirty="0" smtClean="0"/>
                  <a:t>B2615D   B2712G</a:t>
                </a:r>
                <a:endParaRPr lang="en-US" altLang="zh-CN" sz="900" b="1" dirty="0" smtClean="0"/>
              </a:p>
              <a:p>
                <a:r>
                  <a:rPr lang="en-US" altLang="zh-CN" sz="900" b="1" dirty="0"/>
                  <a:t> </a:t>
                </a:r>
                <a:r>
                  <a:rPr lang="en-US" altLang="zh-CN" sz="900" b="1" dirty="0" smtClean="0"/>
                  <a:t>  </a:t>
                </a:r>
                <a:r>
                  <a:rPr lang="zh-CN" altLang="en-US" sz="900" b="1" dirty="0" smtClean="0"/>
                  <a:t>规格：</a:t>
                </a:r>
                <a:r>
                  <a:rPr lang="en-US" altLang="zh-CN" sz="900" b="1" dirty="0" smtClean="0"/>
                  <a:t>1800*2000*280mm</a:t>
                </a:r>
                <a:endParaRPr lang="en-US" altLang="zh-CN" sz="900" b="1" dirty="0" smtClean="0"/>
              </a:p>
              <a:p>
                <a:r>
                  <a:rPr lang="en-US" altLang="zh-CN" sz="900" b="1" dirty="0"/>
                  <a:t> </a:t>
                </a:r>
                <a:r>
                  <a:rPr lang="en-US" altLang="zh-CN" sz="900" b="1" dirty="0" smtClean="0"/>
                  <a:t>  </a:t>
                </a:r>
                <a:endParaRPr lang="zh-CN" altLang="en-US" sz="900" b="1" dirty="0"/>
              </a:p>
            </p:txBody>
          </p:sp>
          <p:pic>
            <p:nvPicPr>
              <p:cNvPr id="3" name="图片 2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67161" y="5918352"/>
                <a:ext cx="1931395" cy="1043203"/>
              </a:xfrm>
              <a:prstGeom prst="rect">
                <a:avLst/>
              </a:prstGeom>
            </p:spPr>
          </p:pic>
        </p:grpSp>
      </p:grpSp>
      <p:grpSp>
        <p:nvGrpSpPr>
          <p:cNvPr id="38" name="组合 37"/>
          <p:cNvGrpSpPr/>
          <p:nvPr/>
        </p:nvGrpSpPr>
        <p:grpSpPr>
          <a:xfrm>
            <a:off x="3689129" y="5283369"/>
            <a:ext cx="2775042" cy="2284379"/>
            <a:chOff x="3689129" y="5283369"/>
            <a:chExt cx="2775042" cy="2284379"/>
          </a:xfrm>
        </p:grpSpPr>
        <p:sp>
          <p:nvSpPr>
            <p:cNvPr id="32" name="圆角矩形 31"/>
            <p:cNvSpPr/>
            <p:nvPr/>
          </p:nvSpPr>
          <p:spPr>
            <a:xfrm>
              <a:off x="3689129" y="5283369"/>
              <a:ext cx="2775042" cy="2284379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3879923" y="5337065"/>
              <a:ext cx="2393453" cy="2067156"/>
              <a:chOff x="4015208" y="5423707"/>
              <a:chExt cx="2067943" cy="1743197"/>
            </a:xfrm>
          </p:grpSpPr>
          <p:sp>
            <p:nvSpPr>
              <p:cNvPr id="22" name="TextBox 21"/>
              <p:cNvSpPr txBox="1"/>
              <p:nvPr/>
            </p:nvSpPr>
            <p:spPr>
              <a:xfrm>
                <a:off x="4113076" y="5423707"/>
                <a:ext cx="1404156" cy="6618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900" b="1" dirty="0" smtClean="0"/>
                  <a:t>2.</a:t>
                </a:r>
                <a:r>
                  <a:rPr lang="zh-CN" altLang="en-US" sz="900" b="1" dirty="0" smtClean="0"/>
                  <a:t>床垫</a:t>
                </a:r>
                <a:endParaRPr lang="en-US" altLang="zh-CN" sz="900" b="1" dirty="0" smtClean="0"/>
              </a:p>
              <a:p>
                <a:r>
                  <a:rPr lang="zh-CN" altLang="en-US" sz="900" b="1" dirty="0" smtClean="0"/>
                  <a:t>   品牌</a:t>
                </a:r>
                <a:r>
                  <a:rPr lang="en-US" altLang="zh-CN" sz="900" b="1" dirty="0" smtClean="0"/>
                  <a:t>:</a:t>
                </a:r>
                <a:r>
                  <a:rPr lang="zh-CN" altLang="en-US" sz="900" b="1" dirty="0"/>
                  <a:t>卡维斯</a:t>
                </a:r>
                <a:endParaRPr lang="en-US" altLang="zh-CN" sz="900" b="1" dirty="0" smtClean="0"/>
              </a:p>
              <a:p>
                <a:r>
                  <a:rPr lang="zh-CN" altLang="en-US" sz="900" b="1" dirty="0" smtClean="0"/>
                  <a:t>   型号：</a:t>
                </a:r>
                <a:r>
                  <a:rPr lang="en-US" altLang="zh-CN" sz="900" b="1" dirty="0" smtClean="0"/>
                  <a:t>LS-R0041</a:t>
                </a:r>
                <a:endParaRPr lang="en-US" altLang="zh-CN" sz="900" b="1" dirty="0" smtClean="0"/>
              </a:p>
              <a:p>
                <a:r>
                  <a:rPr lang="en-US" altLang="zh-CN" sz="900" b="1" dirty="0"/>
                  <a:t> </a:t>
                </a:r>
                <a:r>
                  <a:rPr lang="en-US" altLang="zh-CN" sz="900" b="1" dirty="0" smtClean="0"/>
                  <a:t>  </a:t>
                </a:r>
                <a:r>
                  <a:rPr lang="zh-CN" altLang="en-US" sz="900" b="1" dirty="0" smtClean="0"/>
                  <a:t>规格：</a:t>
                </a:r>
                <a:r>
                  <a:rPr lang="en-US" altLang="zh-CN" sz="900" b="1" dirty="0" smtClean="0"/>
                  <a:t>2000*1800*200</a:t>
                </a:r>
                <a:endParaRPr lang="zh-CN" altLang="en-US" sz="900" b="1" dirty="0"/>
              </a:p>
              <a:p>
                <a:endParaRPr lang="zh-CN" altLang="en-US" sz="900" b="1" dirty="0"/>
              </a:p>
            </p:txBody>
          </p:sp>
          <p:pic>
            <p:nvPicPr>
              <p:cNvPr id="8" name="图片 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015208" y="6027516"/>
                <a:ext cx="2067943" cy="1139388"/>
              </a:xfrm>
              <a:prstGeom prst="rect">
                <a:avLst/>
              </a:prstGeom>
            </p:spPr>
          </p:pic>
        </p:grpSp>
      </p:grpSp>
      <p:grpSp>
        <p:nvGrpSpPr>
          <p:cNvPr id="5" name="组合 4"/>
          <p:cNvGrpSpPr/>
          <p:nvPr/>
        </p:nvGrpSpPr>
        <p:grpSpPr>
          <a:xfrm>
            <a:off x="558376" y="7647563"/>
            <a:ext cx="2775042" cy="2233089"/>
            <a:chOff x="3719739" y="7619038"/>
            <a:chExt cx="2775042" cy="2233089"/>
          </a:xfrm>
        </p:grpSpPr>
        <p:grpSp>
          <p:nvGrpSpPr>
            <p:cNvPr id="40" name="组合 39"/>
            <p:cNvGrpSpPr/>
            <p:nvPr/>
          </p:nvGrpSpPr>
          <p:grpSpPr>
            <a:xfrm>
              <a:off x="3719739" y="7619038"/>
              <a:ext cx="2775042" cy="2233089"/>
              <a:chOff x="3719739" y="7619038"/>
              <a:chExt cx="2775042" cy="2233089"/>
            </a:xfrm>
          </p:grpSpPr>
          <p:sp>
            <p:nvSpPr>
              <p:cNvPr id="34" name="圆角矩形 33"/>
              <p:cNvSpPr/>
              <p:nvPr/>
            </p:nvSpPr>
            <p:spPr>
              <a:xfrm>
                <a:off x="3719739" y="7619038"/>
                <a:ext cx="2775042" cy="2233089"/>
              </a:xfrm>
              <a:prstGeom prst="roundRect">
                <a:avLst/>
              </a:prstGeom>
              <a:solidFill>
                <a:schemeClr val="bg1">
                  <a:lumMod val="9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900" dirty="0"/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4064078" y="7673939"/>
                <a:ext cx="210122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900" b="1" dirty="0" smtClean="0"/>
                  <a:t>4.</a:t>
                </a:r>
                <a:r>
                  <a:rPr lang="zh-CN" altLang="en-US" sz="900" b="1" dirty="0" smtClean="0"/>
                  <a:t>梳妆柜（无配）</a:t>
                </a:r>
                <a:endParaRPr lang="en-US" altLang="zh-CN" sz="900" b="1" dirty="0" smtClean="0"/>
              </a:p>
              <a:p>
                <a:r>
                  <a:rPr lang="zh-CN" altLang="en-US" sz="900" b="1" dirty="0" smtClean="0"/>
                  <a:t>   品牌</a:t>
                </a:r>
                <a:r>
                  <a:rPr lang="en-US" altLang="zh-CN" sz="900" b="1" dirty="0" smtClean="0"/>
                  <a:t>:</a:t>
                </a:r>
                <a:r>
                  <a:rPr lang="zh-CN" altLang="en-US" sz="900" b="1" dirty="0" smtClean="0"/>
                  <a:t>新悦</a:t>
                </a:r>
                <a:endParaRPr lang="en-US" altLang="zh-CN" sz="900" b="1" dirty="0" smtClean="0"/>
              </a:p>
              <a:p>
                <a:r>
                  <a:rPr lang="zh-CN" altLang="en-US" sz="900" b="1" dirty="0" smtClean="0"/>
                  <a:t>   型号：</a:t>
                </a:r>
                <a:r>
                  <a:rPr lang="en-US" altLang="zh-CN" sz="900" b="1" dirty="0" smtClean="0"/>
                  <a:t>k2382F</a:t>
                </a:r>
                <a:endParaRPr lang="en-US" altLang="zh-CN" sz="900" b="1" dirty="0" smtClean="0"/>
              </a:p>
              <a:p>
                <a:r>
                  <a:rPr lang="zh-CN" altLang="en-US" sz="900" b="1" dirty="0" smtClean="0"/>
                  <a:t>   规格：</a:t>
                </a:r>
                <a:endParaRPr lang="zh-CN" altLang="en-US" sz="900" b="1" dirty="0"/>
              </a:p>
            </p:txBody>
          </p:sp>
        </p:grpSp>
        <p:pic>
          <p:nvPicPr>
            <p:cNvPr id="5122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63075" y="8193360"/>
              <a:ext cx="1270156" cy="15016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535781" y="59330"/>
            <a:ext cx="2775042" cy="2157366"/>
            <a:chOff x="535781" y="59330"/>
            <a:chExt cx="2775042" cy="2260368"/>
          </a:xfrm>
        </p:grpSpPr>
        <p:sp>
          <p:nvSpPr>
            <p:cNvPr id="41" name="圆角矩形 40"/>
            <p:cNvSpPr/>
            <p:nvPr/>
          </p:nvSpPr>
          <p:spPr>
            <a:xfrm>
              <a:off x="535781" y="59330"/>
              <a:ext cx="2775042" cy="226036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44280" y="84616"/>
              <a:ext cx="2090675" cy="6771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5.</a:t>
              </a:r>
              <a:r>
                <a:rPr lang="zh-CN" altLang="en-US" sz="900" b="1" dirty="0"/>
                <a:t>床尾</a:t>
              </a:r>
              <a:r>
                <a:rPr lang="zh-CN" altLang="en-US" sz="900" b="1" dirty="0" smtClean="0"/>
                <a:t>凳（柜）（无配）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r>
                <a:rPr lang="zh-CN" altLang="en-US" sz="900" b="1" dirty="0" smtClean="0"/>
                <a:t>新悦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endParaRPr lang="en-US" altLang="zh-CN" sz="900" b="1" dirty="0" smtClean="0"/>
            </a:p>
            <a:p>
              <a:r>
                <a:rPr lang="en-US" altLang="zh-CN" sz="900" b="1" dirty="0"/>
                <a:t> </a:t>
              </a:r>
              <a:r>
                <a:rPr lang="en-US" altLang="zh-CN" sz="900" b="1" dirty="0" smtClean="0"/>
                <a:t>  </a:t>
              </a:r>
              <a:r>
                <a:rPr lang="zh-CN" altLang="en-US" sz="900" b="1" dirty="0" smtClean="0"/>
                <a:t>规格：</a:t>
              </a:r>
              <a:endParaRPr lang="zh-CN" altLang="en-US" sz="900" b="1" dirty="0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856524" y="50996"/>
            <a:ext cx="2775042" cy="2165700"/>
            <a:chOff x="3856524" y="50996"/>
            <a:chExt cx="2775042" cy="2260368"/>
          </a:xfrm>
        </p:grpSpPr>
        <p:sp>
          <p:nvSpPr>
            <p:cNvPr id="42" name="圆角矩形 41"/>
            <p:cNvSpPr/>
            <p:nvPr/>
          </p:nvSpPr>
          <p:spPr>
            <a:xfrm>
              <a:off x="3856524" y="50996"/>
              <a:ext cx="2775042" cy="226036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194270" y="84616"/>
              <a:ext cx="2001378" cy="6745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6.</a:t>
              </a:r>
              <a:r>
                <a:rPr lang="zh-CN" altLang="en-US" sz="900" b="1" dirty="0" smtClean="0"/>
                <a:t>衣帽架（无配）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品牌</a:t>
              </a:r>
              <a:r>
                <a:rPr lang="en-US" altLang="zh-CN" sz="900" b="1" dirty="0" smtClean="0"/>
                <a:t>:</a:t>
              </a:r>
              <a:r>
                <a:rPr lang="zh-CN" altLang="en-US" sz="900" b="1" dirty="0" smtClean="0"/>
                <a:t>新悦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型号：</a:t>
              </a:r>
              <a:endParaRPr lang="en-US" altLang="zh-CN" sz="900" b="1" dirty="0" smtClean="0"/>
            </a:p>
            <a:p>
              <a:r>
                <a:rPr lang="en-US" altLang="zh-CN" sz="900" b="1" dirty="0"/>
                <a:t> </a:t>
              </a:r>
              <a:r>
                <a:rPr lang="en-US" altLang="zh-CN" sz="900" b="1" dirty="0" smtClean="0"/>
                <a:t> </a:t>
              </a:r>
              <a:r>
                <a:rPr lang="zh-CN" altLang="en-US" sz="900" b="1" dirty="0" smtClean="0"/>
                <a:t>规格</a:t>
              </a:r>
              <a:endParaRPr lang="zh-CN" altLang="en-US" sz="900" b="1" dirty="0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535781" y="2288704"/>
            <a:ext cx="6051805" cy="338554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 smtClean="0"/>
              <a:t>四</a:t>
            </a:r>
            <a:r>
              <a:rPr lang="en-US" altLang="zh-CN" sz="1600" b="1" dirty="0" smtClean="0"/>
              <a:t>.</a:t>
            </a:r>
            <a:r>
              <a:rPr lang="zh-CN" altLang="en-US" sz="1600" b="1" dirty="0" smtClean="0"/>
              <a:t>次卧配套</a:t>
            </a:r>
            <a:endParaRPr lang="zh-CN" altLang="en-US" sz="1600" b="1" dirty="0"/>
          </a:p>
        </p:txBody>
      </p:sp>
      <p:grpSp>
        <p:nvGrpSpPr>
          <p:cNvPr id="49" name="组合 48"/>
          <p:cNvGrpSpPr/>
          <p:nvPr/>
        </p:nvGrpSpPr>
        <p:grpSpPr>
          <a:xfrm>
            <a:off x="3856524" y="2746452"/>
            <a:ext cx="2775042" cy="2260368"/>
            <a:chOff x="3856524" y="5149656"/>
            <a:chExt cx="2775042" cy="2260368"/>
          </a:xfrm>
        </p:grpSpPr>
        <p:sp>
          <p:nvSpPr>
            <p:cNvPr id="46" name="圆角矩形 45"/>
            <p:cNvSpPr/>
            <p:nvPr/>
          </p:nvSpPr>
          <p:spPr>
            <a:xfrm>
              <a:off x="3856524" y="5149656"/>
              <a:ext cx="2775042" cy="226036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164294" y="5241032"/>
              <a:ext cx="206133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4.</a:t>
              </a:r>
              <a:r>
                <a:rPr lang="zh-CN" altLang="en-US" sz="900" b="1" dirty="0" smtClean="0"/>
                <a:t>衣帽架</a:t>
              </a:r>
              <a:r>
                <a:rPr lang="en-US" altLang="zh-CN" sz="900" b="1" dirty="0" smtClean="0"/>
                <a:t>(</a:t>
              </a:r>
              <a:r>
                <a:rPr lang="zh-CN" altLang="en-US" sz="900" b="1" dirty="0" smtClean="0"/>
                <a:t>无配）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规格：</a:t>
              </a:r>
              <a:endParaRPr lang="zh-CN" altLang="en-US" sz="900" b="1" dirty="0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591543" y="5169024"/>
            <a:ext cx="2775042" cy="2260368"/>
            <a:chOff x="472656" y="7532610"/>
            <a:chExt cx="2775042" cy="2260368"/>
          </a:xfrm>
        </p:grpSpPr>
        <p:sp>
          <p:nvSpPr>
            <p:cNvPr id="47" name="圆角矩形 46"/>
            <p:cNvSpPr/>
            <p:nvPr/>
          </p:nvSpPr>
          <p:spPr>
            <a:xfrm>
              <a:off x="472656" y="7532610"/>
              <a:ext cx="2775042" cy="226036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787808" y="7690215"/>
              <a:ext cx="194530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/>
                <a:t>5</a:t>
              </a:r>
              <a:r>
                <a:rPr lang="en-US" altLang="zh-CN" sz="900" b="1" dirty="0" smtClean="0"/>
                <a:t>.</a:t>
              </a:r>
              <a:r>
                <a:rPr lang="zh-CN" altLang="en-US" sz="900" b="1" dirty="0" smtClean="0"/>
                <a:t>成品书桌（无配）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endParaRPr lang="en-US" altLang="zh-CN" sz="900" b="1" dirty="0" smtClean="0"/>
            </a:p>
            <a:p>
              <a:r>
                <a:rPr lang="en-US" altLang="zh-CN" sz="900" b="1" dirty="0"/>
                <a:t> </a:t>
              </a:r>
              <a:r>
                <a:rPr lang="en-US" altLang="zh-CN" sz="900" b="1" dirty="0" smtClean="0"/>
                <a:t>  </a:t>
              </a:r>
              <a:r>
                <a:rPr lang="zh-CN" altLang="en-US" sz="900" b="1" dirty="0" smtClean="0"/>
                <a:t>规格</a:t>
              </a:r>
              <a:endParaRPr lang="zh-CN" altLang="en-US" sz="900" b="1" dirty="0"/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3829161" y="5144219"/>
            <a:ext cx="2775042" cy="2260368"/>
            <a:chOff x="3856524" y="7532610"/>
            <a:chExt cx="2775042" cy="2260368"/>
          </a:xfrm>
        </p:grpSpPr>
        <p:sp>
          <p:nvSpPr>
            <p:cNvPr id="48" name="圆角矩形 47"/>
            <p:cNvSpPr/>
            <p:nvPr/>
          </p:nvSpPr>
          <p:spPr>
            <a:xfrm>
              <a:off x="3856524" y="7532610"/>
              <a:ext cx="2775042" cy="226036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261773" y="7709264"/>
              <a:ext cx="201293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6.</a:t>
              </a:r>
              <a:r>
                <a:rPr lang="zh-CN" altLang="en-US" sz="900" b="1" dirty="0" smtClean="0"/>
                <a:t>书壁架（无配）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endParaRPr lang="en-US" altLang="zh-CN" sz="900" b="1" dirty="0" smtClean="0"/>
            </a:p>
            <a:p>
              <a:r>
                <a:rPr lang="en-US" altLang="zh-CN" sz="900" b="1" dirty="0"/>
                <a:t> </a:t>
              </a:r>
              <a:r>
                <a:rPr lang="en-US" altLang="zh-CN" sz="900" b="1" dirty="0" smtClean="0"/>
                <a:t> </a:t>
              </a:r>
              <a:r>
                <a:rPr lang="zh-CN" altLang="en-US" sz="900" b="1" dirty="0" smtClean="0"/>
                <a:t>规格</a:t>
              </a:r>
              <a:endParaRPr lang="zh-CN" altLang="en-US" sz="900" b="1" dirty="0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579761" y="2746452"/>
            <a:ext cx="2775042" cy="2260368"/>
            <a:chOff x="579761" y="2746452"/>
            <a:chExt cx="2775042" cy="2260368"/>
          </a:xfrm>
        </p:grpSpPr>
        <p:sp>
          <p:nvSpPr>
            <p:cNvPr id="43" name="圆角矩形 42"/>
            <p:cNvSpPr/>
            <p:nvPr/>
          </p:nvSpPr>
          <p:spPr>
            <a:xfrm>
              <a:off x="579761" y="2746452"/>
              <a:ext cx="2775042" cy="226036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727800" y="2746452"/>
              <a:ext cx="2519898" cy="2083133"/>
              <a:chOff x="681703" y="3055464"/>
              <a:chExt cx="2174751" cy="1887513"/>
            </a:xfrm>
          </p:grpSpPr>
          <p:sp>
            <p:nvSpPr>
              <p:cNvPr id="20" name="TextBox 19"/>
              <p:cNvSpPr txBox="1"/>
              <p:nvPr/>
            </p:nvSpPr>
            <p:spPr>
              <a:xfrm>
                <a:off x="801991" y="3055464"/>
                <a:ext cx="1822934" cy="5856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900" b="1" dirty="0"/>
                  <a:t>1</a:t>
                </a:r>
                <a:r>
                  <a:rPr lang="en-US" altLang="zh-CN" sz="900" b="1" dirty="0" smtClean="0"/>
                  <a:t>.</a:t>
                </a:r>
                <a:r>
                  <a:rPr lang="zh-CN" altLang="en-US" sz="900" b="1" dirty="0" smtClean="0"/>
                  <a:t>床架床头柜配套</a:t>
                </a:r>
                <a:endParaRPr lang="en-US" altLang="zh-CN" sz="900" b="1" dirty="0" smtClean="0"/>
              </a:p>
              <a:p>
                <a:r>
                  <a:rPr lang="zh-CN" altLang="en-US" sz="900" b="1" dirty="0" smtClean="0"/>
                  <a:t>   品牌</a:t>
                </a:r>
                <a:r>
                  <a:rPr lang="en-US" altLang="zh-CN" sz="900" b="1" dirty="0" smtClean="0"/>
                  <a:t>:</a:t>
                </a:r>
                <a:r>
                  <a:rPr lang="zh-CN" altLang="en-US" sz="900" b="1" dirty="0" smtClean="0"/>
                  <a:t>新悦</a:t>
                </a:r>
                <a:endParaRPr lang="en-US" altLang="zh-CN" sz="900" b="1" dirty="0" smtClean="0"/>
              </a:p>
              <a:p>
                <a:r>
                  <a:rPr lang="zh-CN" altLang="en-US" sz="900" b="1" dirty="0" smtClean="0"/>
                  <a:t>   型号：</a:t>
                </a:r>
                <a:r>
                  <a:rPr lang="en-US" altLang="zh-CN" sz="900" b="1" dirty="0" smtClean="0"/>
                  <a:t>B2610D   B2712G</a:t>
                </a:r>
                <a:endParaRPr lang="en-US" altLang="zh-CN" sz="900" b="1" dirty="0" smtClean="0"/>
              </a:p>
              <a:p>
                <a:r>
                  <a:rPr lang="en-US" altLang="zh-CN" sz="900" b="1" dirty="0"/>
                  <a:t> </a:t>
                </a:r>
                <a:r>
                  <a:rPr lang="en-US" altLang="zh-CN" sz="900" b="1" dirty="0" smtClean="0"/>
                  <a:t>  </a:t>
                </a:r>
                <a:r>
                  <a:rPr lang="zh-CN" altLang="en-US" sz="900" b="1" dirty="0" smtClean="0"/>
                  <a:t>规格：</a:t>
                </a:r>
                <a:r>
                  <a:rPr lang="en-US" altLang="zh-CN" sz="900" b="1" dirty="0" smtClean="0"/>
                  <a:t>1500*2000*280mm</a:t>
                </a:r>
                <a:endParaRPr lang="zh-CN" altLang="en-US" sz="900" b="1" dirty="0"/>
              </a:p>
            </p:txBody>
          </p:sp>
          <p:pic>
            <p:nvPicPr>
              <p:cNvPr id="3" name="图片 2"/>
              <p:cNvPicPr>
                <a:picLocks noChangeAspect="1"/>
              </p:cNvPicPr>
              <p:nvPr/>
            </p:nvPicPr>
            <p:blipFill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81703" y="3619391"/>
                <a:ext cx="2174751" cy="1323586"/>
              </a:xfrm>
              <a:prstGeom prst="rect">
                <a:avLst/>
              </a:prstGeom>
            </p:spPr>
          </p:pic>
        </p:grpSp>
      </p:grpSp>
      <p:grpSp>
        <p:nvGrpSpPr>
          <p:cNvPr id="33" name="组合 32"/>
          <p:cNvGrpSpPr/>
          <p:nvPr/>
        </p:nvGrpSpPr>
        <p:grpSpPr>
          <a:xfrm>
            <a:off x="579761" y="7473280"/>
            <a:ext cx="2775042" cy="2260368"/>
            <a:chOff x="476672" y="206442"/>
            <a:chExt cx="2775042" cy="2260368"/>
          </a:xfrm>
        </p:grpSpPr>
        <p:sp>
          <p:nvSpPr>
            <p:cNvPr id="34" name="圆角矩形 33"/>
            <p:cNvSpPr/>
            <p:nvPr/>
          </p:nvSpPr>
          <p:spPr>
            <a:xfrm>
              <a:off x="476672" y="206442"/>
              <a:ext cx="2775042" cy="226036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793344" y="282960"/>
              <a:ext cx="212423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7.</a:t>
              </a:r>
              <a:r>
                <a:rPr lang="zh-CN" altLang="en-US" sz="900" b="1" dirty="0" smtClean="0"/>
                <a:t>吊柜（无配）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endParaRPr lang="en-US" altLang="zh-CN" sz="900" b="1" dirty="0" smtClean="0"/>
            </a:p>
            <a:p>
              <a:r>
                <a:rPr lang="en-US" altLang="zh-CN" sz="900" b="1" dirty="0"/>
                <a:t> </a:t>
              </a:r>
              <a:r>
                <a:rPr lang="en-US" altLang="zh-CN" sz="900" b="1" dirty="0" smtClean="0"/>
                <a:t> </a:t>
              </a:r>
              <a:r>
                <a:rPr lang="zh-CN" altLang="en-US" sz="900" b="1" dirty="0" smtClean="0"/>
                <a:t>规格</a:t>
              </a:r>
              <a:endParaRPr lang="zh-CN" altLang="en-US" sz="900" b="1" dirty="0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820121" y="7485137"/>
            <a:ext cx="2775042" cy="2260368"/>
            <a:chOff x="3717032" y="218299"/>
            <a:chExt cx="2775042" cy="2260368"/>
          </a:xfrm>
        </p:grpSpPr>
        <p:sp>
          <p:nvSpPr>
            <p:cNvPr id="37" name="圆角矩形 36"/>
            <p:cNvSpPr/>
            <p:nvPr/>
          </p:nvSpPr>
          <p:spPr>
            <a:xfrm>
              <a:off x="3717032" y="218299"/>
              <a:ext cx="2775042" cy="226036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grpSp>
          <p:nvGrpSpPr>
            <p:cNvPr id="38" name="组合 37"/>
            <p:cNvGrpSpPr/>
            <p:nvPr/>
          </p:nvGrpSpPr>
          <p:grpSpPr>
            <a:xfrm>
              <a:off x="3952423" y="282960"/>
              <a:ext cx="2304256" cy="2020695"/>
              <a:chOff x="3969059" y="355409"/>
              <a:chExt cx="1584176" cy="1716405"/>
            </a:xfrm>
          </p:grpSpPr>
          <p:sp>
            <p:nvSpPr>
              <p:cNvPr id="39" name="TextBox 38"/>
              <p:cNvSpPr txBox="1"/>
              <p:nvPr/>
            </p:nvSpPr>
            <p:spPr>
              <a:xfrm>
                <a:off x="3969059" y="355409"/>
                <a:ext cx="1521354" cy="5490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900" b="1" dirty="0" smtClean="0"/>
                  <a:t>8.</a:t>
                </a:r>
                <a:r>
                  <a:rPr lang="zh-CN" altLang="en-US" sz="900" b="1" dirty="0" smtClean="0"/>
                  <a:t>书柜（无配）</a:t>
                </a:r>
                <a:endParaRPr lang="en-US" altLang="zh-CN" sz="900" b="1" dirty="0" smtClean="0"/>
              </a:p>
              <a:p>
                <a:r>
                  <a:rPr lang="zh-CN" altLang="en-US" sz="900" b="1" dirty="0" smtClean="0"/>
                  <a:t>   品牌</a:t>
                </a:r>
                <a:r>
                  <a:rPr lang="en-US" altLang="zh-CN" sz="900" b="1" dirty="0" smtClean="0"/>
                  <a:t>:</a:t>
                </a:r>
                <a:r>
                  <a:rPr lang="zh-CN" altLang="en-US" sz="900" b="1" dirty="0" smtClean="0"/>
                  <a:t>新悦</a:t>
                </a:r>
                <a:endParaRPr lang="en-US" altLang="zh-CN" sz="900" b="1" dirty="0" smtClean="0"/>
              </a:p>
              <a:p>
                <a:r>
                  <a:rPr lang="zh-CN" altLang="en-US" sz="900" b="1" dirty="0" smtClean="0"/>
                  <a:t>   型号：</a:t>
                </a:r>
                <a:r>
                  <a:rPr lang="en-US" altLang="zh-CN" sz="900" b="1" dirty="0" smtClean="0"/>
                  <a:t>B2871</a:t>
                </a:r>
                <a:endParaRPr lang="en-US" altLang="zh-CN" sz="900" b="1" dirty="0" smtClean="0"/>
              </a:p>
              <a:p>
                <a:r>
                  <a:rPr lang="zh-CN" altLang="en-US" sz="900" b="1" dirty="0" smtClean="0"/>
                  <a:t>   规格</a:t>
                </a:r>
                <a:endParaRPr lang="zh-CN" altLang="en-US" sz="900" b="1" dirty="0"/>
              </a:p>
            </p:txBody>
          </p:sp>
          <p:pic>
            <p:nvPicPr>
              <p:cNvPr id="40" name="图片 39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969059" y="904411"/>
                <a:ext cx="1584176" cy="1167403"/>
              </a:xfrm>
              <a:prstGeom prst="rect">
                <a:avLst/>
              </a:prstGeom>
            </p:spPr>
          </p:pic>
        </p:grpSp>
      </p:grp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523" y="6046405"/>
            <a:ext cx="1810188" cy="1166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圆角矩形 24"/>
          <p:cNvSpPr/>
          <p:nvPr/>
        </p:nvSpPr>
        <p:spPr>
          <a:xfrm>
            <a:off x="3639715" y="4615119"/>
            <a:ext cx="2775042" cy="2044344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900" dirty="0"/>
          </a:p>
        </p:txBody>
      </p:sp>
      <p:sp>
        <p:nvSpPr>
          <p:cNvPr id="24" name="圆角矩形 23"/>
          <p:cNvSpPr/>
          <p:nvPr/>
        </p:nvSpPr>
        <p:spPr>
          <a:xfrm>
            <a:off x="543858" y="4609786"/>
            <a:ext cx="2775042" cy="2044344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900" dirty="0"/>
          </a:p>
        </p:txBody>
      </p:sp>
      <p:sp>
        <p:nvSpPr>
          <p:cNvPr id="2" name="TextBox 1"/>
          <p:cNvSpPr txBox="1"/>
          <p:nvPr/>
        </p:nvSpPr>
        <p:spPr>
          <a:xfrm>
            <a:off x="764704" y="200472"/>
            <a:ext cx="54726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b="1" kern="100" dirty="0">
                <a:latin typeface="Arial" panose="020B0604020202020204"/>
                <a:ea typeface="黑体" panose="02010609060101010101" charset="-122"/>
                <a:cs typeface="Times New Roman" panose="02020603050405020304"/>
              </a:rPr>
              <a:t>领航</a:t>
            </a:r>
            <a:r>
              <a:rPr lang="en-US" altLang="zh-CN" b="1" kern="100" dirty="0">
                <a:latin typeface="Arial" panose="020B0604020202020204"/>
                <a:ea typeface="黑体" panose="02010609060101010101" charset="-122"/>
                <a:cs typeface="Times New Roman" panose="02020603050405020304"/>
              </a:rPr>
              <a:t>@</a:t>
            </a:r>
            <a:r>
              <a:rPr lang="zh-CN" altLang="zh-CN" b="1" kern="100" dirty="0">
                <a:latin typeface="Arial" panose="020B0604020202020204"/>
                <a:ea typeface="黑体" panose="02010609060101010101" charset="-122"/>
                <a:cs typeface="Times New Roman" panose="02020603050405020304"/>
              </a:rPr>
              <a:t>智造科技有限公司产品配置清单（</a:t>
            </a:r>
            <a:r>
              <a:rPr lang="zh-CN" altLang="en-US" b="1" kern="100" dirty="0" smtClean="0">
                <a:solidFill>
                  <a:schemeClr val="bg1">
                    <a:lumMod val="85000"/>
                  </a:schemeClr>
                </a:solidFill>
                <a:latin typeface="Arial" panose="020B0604020202020204"/>
                <a:ea typeface="黑体" panose="02010609060101010101" charset="-122"/>
                <a:cs typeface="Times New Roman" panose="02020603050405020304"/>
              </a:rPr>
              <a:t>家电配置</a:t>
            </a:r>
            <a:r>
              <a:rPr lang="zh-CN" altLang="zh-CN" b="1" kern="100" dirty="0">
                <a:latin typeface="Arial" panose="020B0604020202020204"/>
                <a:ea typeface="黑体" panose="02010609060101010101" charset="-122"/>
                <a:cs typeface="Times New Roman" panose="02020603050405020304"/>
              </a:rPr>
              <a:t>）</a:t>
            </a:r>
            <a:endParaRPr lang="zh-CN" altLang="zh-CN" b="1" kern="100" dirty="0">
              <a:latin typeface="Arial" panose="020B0604020202020204"/>
              <a:ea typeface="黑体" panose="02010609060101010101" charset="-122"/>
              <a:cs typeface="Times New Roman" panose="02020603050405020304"/>
            </a:endParaRPr>
          </a:p>
          <a:p>
            <a:endParaRPr lang="zh-CN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92696" y="776536"/>
            <a:ext cx="504056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sz="1400" b="1" u="sng" kern="100" dirty="0">
                <a:latin typeface="Times New Roman" panose="02020603050405020304"/>
              </a:rPr>
              <a:t>业主姓名：</a:t>
            </a:r>
            <a:r>
              <a:rPr lang="zh-CN" altLang="zh-CN" sz="1400" u="sng" kern="100" dirty="0">
                <a:latin typeface="Times New Roman" panose="02020603050405020304"/>
              </a:rPr>
              <a:t> </a:t>
            </a:r>
            <a:r>
              <a:rPr lang="en-US" altLang="zh-CN" sz="1400" u="sng" kern="100" dirty="0">
                <a:latin typeface="Times New Roman" panose="02020603050405020304"/>
              </a:rPr>
              <a:t>xxx</a:t>
            </a:r>
            <a:endParaRPr lang="en-US" altLang="zh-CN" sz="1400" u="sng" kern="100" dirty="0">
              <a:latin typeface="Times New Roman" panose="02020603050405020304"/>
            </a:endParaRPr>
          </a:p>
          <a:p>
            <a:pPr algn="just">
              <a:spcAft>
                <a:spcPts val="0"/>
              </a:spcAft>
            </a:pPr>
            <a:r>
              <a:rPr lang="zh-CN" altLang="zh-CN" sz="1400" b="1" u="sng" kern="100" dirty="0">
                <a:latin typeface="Times New Roman" panose="02020603050405020304"/>
              </a:rPr>
              <a:t>工程名称： </a:t>
            </a:r>
            <a:r>
              <a:rPr lang="zh-CN" altLang="en-US" sz="1400" u="sng" kern="100" dirty="0">
                <a:latin typeface="Times New Roman" panose="02020603050405020304"/>
              </a:rPr>
              <a:t>南湖</a:t>
            </a:r>
            <a:r>
              <a:rPr lang="zh-CN" altLang="en-US" sz="1400" u="sng" kern="100" dirty="0" smtClean="0">
                <a:latin typeface="Times New Roman" panose="02020603050405020304"/>
              </a:rPr>
              <a:t>左岸</a:t>
            </a:r>
            <a:r>
              <a:rPr lang="en-US" altLang="zh-CN" sz="1400" u="sng" kern="100" dirty="0" smtClean="0">
                <a:latin typeface="Times New Roman" panose="02020603050405020304"/>
              </a:rPr>
              <a:t>X</a:t>
            </a:r>
            <a:r>
              <a:rPr lang="zh-CN" altLang="en-US" sz="1400" u="sng" kern="100" dirty="0" smtClean="0">
                <a:latin typeface="Times New Roman" panose="02020603050405020304"/>
              </a:rPr>
              <a:t>女士</a:t>
            </a:r>
            <a:r>
              <a:rPr lang="zh-CN" altLang="en-US" sz="1400" u="sng" kern="100" dirty="0">
                <a:latin typeface="Times New Roman" panose="02020603050405020304"/>
              </a:rPr>
              <a:t>精装房</a:t>
            </a:r>
            <a:r>
              <a:rPr lang="zh-CN" altLang="zh-CN" sz="1400" u="sng" kern="100" dirty="0">
                <a:latin typeface="Times New Roman" panose="02020603050405020304"/>
              </a:rPr>
              <a:t>项目</a:t>
            </a:r>
            <a:endParaRPr lang="zh-CN" altLang="zh-CN" sz="1400" kern="100" dirty="0">
              <a:latin typeface="Times New Roman" panose="02020603050405020304"/>
            </a:endParaRPr>
          </a:p>
          <a:p>
            <a:pPr algn="just" defTabSz="-635">
              <a:spcAft>
                <a:spcPts val="0"/>
              </a:spcAft>
              <a:tabLst>
                <a:tab pos="1266825" algn="l"/>
              </a:tabLst>
            </a:pPr>
            <a:r>
              <a:rPr lang="zh-CN" altLang="zh-CN" sz="1400" b="1" u="sng" kern="100" dirty="0">
                <a:latin typeface="Times New Roman" panose="02020603050405020304"/>
              </a:rPr>
              <a:t>工程面积：</a:t>
            </a:r>
            <a:r>
              <a:rPr lang="zh-CN" altLang="zh-CN" sz="1400" u="sng" kern="100" dirty="0">
                <a:latin typeface="Times New Roman" panose="02020603050405020304"/>
              </a:rPr>
              <a:t> </a:t>
            </a:r>
            <a:r>
              <a:rPr lang="en-US" altLang="zh-CN" sz="1400" u="sng" kern="100" dirty="0" smtClean="0">
                <a:latin typeface="Times New Roman" panose="02020603050405020304"/>
              </a:rPr>
              <a:t>99.5</a:t>
            </a:r>
            <a:r>
              <a:rPr lang="zh-CN" altLang="zh-CN" sz="1400" u="sng" kern="100" dirty="0" smtClean="0">
                <a:latin typeface="Times New Roman" panose="02020603050405020304"/>
              </a:rPr>
              <a:t>㎡</a:t>
            </a:r>
            <a:endParaRPr lang="zh-CN" altLang="zh-CN" sz="1400" kern="100" dirty="0">
              <a:latin typeface="Times New Roman" panose="02020603050405020304"/>
            </a:endParaRPr>
          </a:p>
          <a:p>
            <a:pPr algn="just">
              <a:spcAft>
                <a:spcPts val="0"/>
              </a:spcAft>
            </a:pPr>
            <a:r>
              <a:rPr lang="zh-CN" altLang="zh-CN" sz="1400" b="1" u="sng" kern="100" dirty="0">
                <a:latin typeface="Times New Roman" panose="02020603050405020304"/>
              </a:rPr>
              <a:t>装修风格： </a:t>
            </a:r>
            <a:r>
              <a:rPr lang="zh-CN" altLang="en-US" sz="1400" u="sng" kern="100" dirty="0">
                <a:latin typeface="Times New Roman" panose="02020603050405020304"/>
              </a:rPr>
              <a:t>现代</a:t>
            </a:r>
            <a:endParaRPr lang="en-US" altLang="zh-CN" sz="1400" u="sng" kern="100" dirty="0">
              <a:latin typeface="Times New Roman" panose="02020603050405020304"/>
            </a:endParaRPr>
          </a:p>
          <a:p>
            <a:pPr algn="just">
              <a:spcAft>
                <a:spcPts val="0"/>
              </a:spcAft>
            </a:pPr>
            <a:r>
              <a:rPr lang="zh-CN" altLang="zh-CN" sz="1400" b="1" u="sng" kern="100" dirty="0">
                <a:latin typeface="Times New Roman" panose="02020603050405020304"/>
              </a:rPr>
              <a:t>工程地点： </a:t>
            </a:r>
            <a:r>
              <a:rPr lang="zh-CN" altLang="zh-CN" sz="1400" u="sng" kern="100" dirty="0" smtClean="0">
                <a:latin typeface="Times New Roman" panose="02020603050405020304"/>
              </a:rPr>
              <a:t>成都市</a:t>
            </a:r>
            <a:r>
              <a:rPr lang="zh-CN" altLang="en-US" sz="1400" u="sng" kern="100" dirty="0" smtClean="0">
                <a:latin typeface="Times New Roman" panose="02020603050405020304"/>
              </a:rPr>
              <a:t>双流县天府大道南段</a:t>
            </a:r>
            <a:endParaRPr lang="zh-CN" altLang="zh-CN" sz="1400" kern="100" dirty="0">
              <a:latin typeface="Times New Roman" panose="02020603050405020304"/>
            </a:endParaRPr>
          </a:p>
          <a:p>
            <a:endParaRPr lang="zh-CN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36776" y="1959704"/>
            <a:ext cx="5877979" cy="338554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 smtClean="0"/>
              <a:t>一</a:t>
            </a:r>
            <a:r>
              <a:rPr lang="en-US" altLang="zh-CN" sz="1600" b="1" dirty="0" smtClean="0"/>
              <a:t>.</a:t>
            </a:r>
            <a:r>
              <a:rPr lang="zh-CN" altLang="en-US" sz="1600" b="1" dirty="0" smtClean="0"/>
              <a:t>智能网络配套</a:t>
            </a:r>
            <a:endParaRPr lang="zh-CN" altLang="en-US" sz="16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87067" y="4736976"/>
            <a:ext cx="260419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b="1" dirty="0" smtClean="0"/>
              <a:t>3.</a:t>
            </a:r>
            <a:r>
              <a:rPr lang="zh-CN" altLang="en-US" sz="900" b="1" dirty="0"/>
              <a:t>智能</a:t>
            </a:r>
            <a:r>
              <a:rPr lang="zh-CN" altLang="en-US" sz="900" b="1" dirty="0" smtClean="0"/>
              <a:t>居家管理系统（无配）</a:t>
            </a:r>
            <a:endParaRPr lang="en-US" altLang="zh-CN" sz="900" b="1" dirty="0" smtClean="0"/>
          </a:p>
          <a:p>
            <a:r>
              <a:rPr lang="zh-CN" altLang="en-US" sz="900" b="1" dirty="0" smtClean="0"/>
              <a:t>   品牌</a:t>
            </a:r>
            <a:r>
              <a:rPr lang="en-US" altLang="zh-CN" sz="900" b="1" dirty="0" smtClean="0"/>
              <a:t>:</a:t>
            </a:r>
            <a:endParaRPr lang="en-US" altLang="zh-CN" sz="900" b="1" dirty="0" smtClean="0"/>
          </a:p>
          <a:p>
            <a:r>
              <a:rPr lang="zh-CN" altLang="en-US" sz="900" b="1" dirty="0" smtClean="0"/>
              <a:t>   型号：</a:t>
            </a:r>
            <a:endParaRPr lang="zh-CN" altLang="en-US" sz="9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680601" y="4736975"/>
            <a:ext cx="267023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b="1" dirty="0" smtClean="0"/>
              <a:t>4.</a:t>
            </a:r>
            <a:r>
              <a:rPr lang="zh-CN" altLang="en-US" sz="900" b="1" dirty="0" smtClean="0"/>
              <a:t>无线摄像头（无配）</a:t>
            </a:r>
            <a:endParaRPr lang="en-US" altLang="zh-CN" sz="900" b="1" dirty="0" smtClean="0"/>
          </a:p>
          <a:p>
            <a:r>
              <a:rPr lang="zh-CN" altLang="en-US" sz="900" b="1" dirty="0" smtClean="0"/>
              <a:t>   品牌</a:t>
            </a:r>
            <a:r>
              <a:rPr lang="en-US" altLang="zh-CN" sz="900" b="1" dirty="0" smtClean="0"/>
              <a:t>:</a:t>
            </a:r>
            <a:endParaRPr lang="en-US" altLang="zh-CN" sz="900" b="1" dirty="0" smtClean="0"/>
          </a:p>
          <a:p>
            <a:r>
              <a:rPr lang="zh-CN" altLang="en-US" sz="900" b="1" dirty="0" smtClean="0"/>
              <a:t>   型号：</a:t>
            </a:r>
            <a:endParaRPr lang="zh-CN" altLang="en-US" sz="9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543857" y="6763866"/>
            <a:ext cx="5870899" cy="338554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 smtClean="0"/>
              <a:t>二</a:t>
            </a:r>
            <a:r>
              <a:rPr lang="en-US" altLang="zh-CN" sz="1600" b="1" dirty="0" smtClean="0"/>
              <a:t>.</a:t>
            </a:r>
            <a:r>
              <a:rPr lang="zh-CN" altLang="en-US" sz="1600" b="1" dirty="0" smtClean="0"/>
              <a:t>客厅配套</a:t>
            </a:r>
            <a:endParaRPr lang="zh-CN" altLang="en-US" sz="1600" b="1" dirty="0"/>
          </a:p>
        </p:txBody>
      </p:sp>
      <p:grpSp>
        <p:nvGrpSpPr>
          <p:cNvPr id="5" name="组合 4"/>
          <p:cNvGrpSpPr/>
          <p:nvPr/>
        </p:nvGrpSpPr>
        <p:grpSpPr>
          <a:xfrm>
            <a:off x="543858" y="2348183"/>
            <a:ext cx="2775042" cy="2044344"/>
            <a:chOff x="543858" y="2348183"/>
            <a:chExt cx="2775042" cy="2044344"/>
          </a:xfrm>
        </p:grpSpPr>
        <p:sp>
          <p:nvSpPr>
            <p:cNvPr id="26" name="圆角矩形 25"/>
            <p:cNvSpPr/>
            <p:nvPr/>
          </p:nvSpPr>
          <p:spPr>
            <a:xfrm>
              <a:off x="543858" y="2348183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874528" y="2359557"/>
              <a:ext cx="936104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1.</a:t>
              </a:r>
              <a:r>
                <a:rPr lang="zh-CN" altLang="en-US" sz="900" b="1" dirty="0" smtClean="0"/>
                <a:t>无线路由器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r>
                <a:rPr lang="zh-CN" altLang="en-US" sz="900" b="1" dirty="0" smtClean="0"/>
                <a:t>水星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endParaRPr lang="zh-CN" altLang="en-US" sz="900" b="1" dirty="0"/>
            </a:p>
          </p:txBody>
        </p:sp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4704" y="2942073"/>
              <a:ext cx="2231041" cy="1218839"/>
            </a:xfrm>
            <a:prstGeom prst="rect">
              <a:avLst/>
            </a:prstGeom>
          </p:spPr>
        </p:pic>
      </p:grpSp>
      <p:grpSp>
        <p:nvGrpSpPr>
          <p:cNvPr id="7" name="组合 6"/>
          <p:cNvGrpSpPr/>
          <p:nvPr/>
        </p:nvGrpSpPr>
        <p:grpSpPr>
          <a:xfrm>
            <a:off x="3639716" y="2348183"/>
            <a:ext cx="2775042" cy="2044344"/>
            <a:chOff x="3639716" y="2348183"/>
            <a:chExt cx="2775042" cy="2044344"/>
          </a:xfrm>
        </p:grpSpPr>
        <p:sp>
          <p:nvSpPr>
            <p:cNvPr id="27" name="圆角矩形 26"/>
            <p:cNvSpPr/>
            <p:nvPr/>
          </p:nvSpPr>
          <p:spPr>
            <a:xfrm>
              <a:off x="3639716" y="2348183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937935" y="2348183"/>
              <a:ext cx="2073800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2.</a:t>
              </a:r>
              <a:r>
                <a:rPr lang="zh-CN" altLang="en-US" sz="900" b="1" dirty="0" smtClean="0"/>
                <a:t>无线接收器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r>
                <a:rPr lang="zh-CN" altLang="en-US" sz="900" b="1" dirty="0" smtClean="0"/>
                <a:t>水星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endParaRPr lang="zh-CN" altLang="en-US" sz="900" b="1" dirty="0"/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93572" y="2867388"/>
              <a:ext cx="1867329" cy="1388928"/>
            </a:xfrm>
            <a:prstGeom prst="rect">
              <a:avLst/>
            </a:prstGeom>
          </p:spPr>
        </p:pic>
      </p:grpSp>
      <p:grpSp>
        <p:nvGrpSpPr>
          <p:cNvPr id="9" name="组合 8"/>
          <p:cNvGrpSpPr/>
          <p:nvPr/>
        </p:nvGrpSpPr>
        <p:grpSpPr>
          <a:xfrm>
            <a:off x="492703" y="7257256"/>
            <a:ext cx="2775042" cy="2044344"/>
            <a:chOff x="492703" y="7257256"/>
            <a:chExt cx="2775042" cy="2044344"/>
          </a:xfrm>
        </p:grpSpPr>
        <p:sp>
          <p:nvSpPr>
            <p:cNvPr id="28" name="圆角矩形 27"/>
            <p:cNvSpPr/>
            <p:nvPr/>
          </p:nvSpPr>
          <p:spPr>
            <a:xfrm>
              <a:off x="492703" y="7257256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78865" y="7354899"/>
              <a:ext cx="936104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1.</a:t>
              </a:r>
              <a:r>
                <a:rPr lang="zh-CN" altLang="en-US" sz="900" b="1" dirty="0" smtClean="0"/>
                <a:t>电视机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r>
                <a:rPr lang="zh-CN" altLang="en-US" sz="900" b="1" dirty="0"/>
                <a:t>乐视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r>
                <a:rPr lang="en-US" altLang="zh-CN" sz="900" b="1" dirty="0" smtClean="0"/>
                <a:t>X43</a:t>
              </a:r>
              <a:endParaRPr lang="zh-CN" altLang="en-US" sz="900" b="1" dirty="0"/>
            </a:p>
          </p:txBody>
        </p:sp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8202" y="7845569"/>
              <a:ext cx="1464859" cy="1355903"/>
            </a:xfrm>
            <a:prstGeom prst="rect">
              <a:avLst/>
            </a:prstGeom>
          </p:spPr>
        </p:pic>
      </p:grpSp>
      <p:grpSp>
        <p:nvGrpSpPr>
          <p:cNvPr id="11" name="组合 10"/>
          <p:cNvGrpSpPr/>
          <p:nvPr/>
        </p:nvGrpSpPr>
        <p:grpSpPr>
          <a:xfrm>
            <a:off x="3587314" y="7212314"/>
            <a:ext cx="2775042" cy="2044344"/>
            <a:chOff x="3587314" y="7212314"/>
            <a:chExt cx="2775042" cy="2044344"/>
          </a:xfrm>
        </p:grpSpPr>
        <p:sp>
          <p:nvSpPr>
            <p:cNvPr id="29" name="圆角矩形 28"/>
            <p:cNvSpPr/>
            <p:nvPr/>
          </p:nvSpPr>
          <p:spPr>
            <a:xfrm>
              <a:off x="3587314" y="7212314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765636" y="7229772"/>
              <a:ext cx="2124237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2.</a:t>
              </a:r>
              <a:r>
                <a:rPr lang="zh-CN" altLang="en-US" sz="900" b="1" dirty="0" smtClean="0"/>
                <a:t>空调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r>
                <a:rPr lang="zh-CN" altLang="en-US" sz="900" b="1" dirty="0"/>
                <a:t>美的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r>
                <a:rPr lang="en-US" altLang="zh-CN" sz="900" dirty="0"/>
                <a:t> </a:t>
              </a:r>
              <a:r>
                <a:rPr lang="en-US" altLang="zh-CN" sz="900" dirty="0" smtClean="0"/>
                <a:t>KFR-51LW/DY-PA400(D3</a:t>
              </a:r>
              <a:r>
                <a:rPr lang="zh-CN" altLang="en-US" sz="900" dirty="0" smtClean="0"/>
                <a:t>）</a:t>
              </a:r>
              <a:endParaRPr lang="zh-CN" altLang="en-US" sz="900" b="1" dirty="0"/>
            </a:p>
          </p:txBody>
        </p:sp>
      </p:grp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9104" y="7688088"/>
            <a:ext cx="1257300" cy="150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15238" y="2351311"/>
            <a:ext cx="5817395" cy="338554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 smtClean="0"/>
              <a:t>三</a:t>
            </a:r>
            <a:r>
              <a:rPr lang="en-US" altLang="zh-CN" sz="1600" b="1" dirty="0" smtClean="0"/>
              <a:t>.</a:t>
            </a:r>
            <a:r>
              <a:rPr lang="zh-CN" altLang="en-US" sz="1600" b="1" dirty="0" smtClean="0"/>
              <a:t>厨电配套</a:t>
            </a:r>
            <a:endParaRPr lang="zh-CN" altLang="en-US" sz="1600" b="1" dirty="0"/>
          </a:p>
        </p:txBody>
      </p:sp>
      <p:grpSp>
        <p:nvGrpSpPr>
          <p:cNvPr id="2" name="组合 1"/>
          <p:cNvGrpSpPr/>
          <p:nvPr/>
        </p:nvGrpSpPr>
        <p:grpSpPr>
          <a:xfrm>
            <a:off x="653958" y="170037"/>
            <a:ext cx="2775042" cy="2044344"/>
            <a:chOff x="653958" y="170037"/>
            <a:chExt cx="2775042" cy="2044344"/>
          </a:xfrm>
        </p:grpSpPr>
        <p:sp>
          <p:nvSpPr>
            <p:cNvPr id="27" name="圆角矩形 26"/>
            <p:cNvSpPr/>
            <p:nvPr/>
          </p:nvSpPr>
          <p:spPr>
            <a:xfrm>
              <a:off x="653958" y="170037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945968" y="218029"/>
              <a:ext cx="2280741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3.</a:t>
              </a:r>
              <a:r>
                <a:rPr lang="zh-CN" altLang="en-US" sz="900" b="1" dirty="0" smtClean="0"/>
                <a:t>背景音响（无配）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endParaRPr lang="zh-CN" altLang="en-US" sz="900" b="1" dirty="0"/>
            </a:p>
          </p:txBody>
        </p:sp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5656" y="746101"/>
              <a:ext cx="1592833" cy="1197298"/>
            </a:xfrm>
            <a:prstGeom prst="rect">
              <a:avLst/>
            </a:prstGeom>
          </p:spPr>
        </p:pic>
      </p:grpSp>
      <p:grpSp>
        <p:nvGrpSpPr>
          <p:cNvPr id="11" name="组合 10"/>
          <p:cNvGrpSpPr/>
          <p:nvPr/>
        </p:nvGrpSpPr>
        <p:grpSpPr>
          <a:xfrm>
            <a:off x="3757592" y="5025008"/>
            <a:ext cx="2775042" cy="2044344"/>
            <a:chOff x="3757592" y="5025008"/>
            <a:chExt cx="2775042" cy="2044344"/>
          </a:xfrm>
        </p:grpSpPr>
        <p:sp>
          <p:nvSpPr>
            <p:cNvPr id="31" name="圆角矩形 30"/>
            <p:cNvSpPr/>
            <p:nvPr/>
          </p:nvSpPr>
          <p:spPr>
            <a:xfrm>
              <a:off x="3757592" y="5025008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001424" y="5157391"/>
              <a:ext cx="936104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4.</a:t>
              </a:r>
              <a:r>
                <a:rPr lang="zh-CN" altLang="en-US" sz="900" b="1" dirty="0" smtClean="0"/>
                <a:t>电饭煲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r>
                <a:rPr lang="zh-CN" altLang="en-US" sz="900" b="1" dirty="0" smtClean="0"/>
                <a:t>美的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r>
                <a:rPr lang="en-US" altLang="zh-CN" sz="900" b="1" dirty="0" smtClean="0"/>
                <a:t>FS406</a:t>
              </a:r>
              <a:endParaRPr lang="zh-CN" altLang="en-US" sz="900" b="1" dirty="0"/>
            </a:p>
          </p:txBody>
        </p:sp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01424" y="5698733"/>
              <a:ext cx="2091872" cy="1224135"/>
            </a:xfrm>
            <a:prstGeom prst="rect">
              <a:avLst/>
            </a:prstGeom>
          </p:spPr>
        </p:pic>
      </p:grpSp>
      <p:grpSp>
        <p:nvGrpSpPr>
          <p:cNvPr id="13" name="组合 12"/>
          <p:cNvGrpSpPr/>
          <p:nvPr/>
        </p:nvGrpSpPr>
        <p:grpSpPr>
          <a:xfrm>
            <a:off x="715239" y="7286724"/>
            <a:ext cx="2775042" cy="2044344"/>
            <a:chOff x="715239" y="7286724"/>
            <a:chExt cx="2775042" cy="2044344"/>
          </a:xfrm>
        </p:grpSpPr>
        <p:sp>
          <p:nvSpPr>
            <p:cNvPr id="32" name="圆角矩形 31"/>
            <p:cNvSpPr/>
            <p:nvPr/>
          </p:nvSpPr>
          <p:spPr>
            <a:xfrm>
              <a:off x="715239" y="7286724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959971" y="7338136"/>
              <a:ext cx="212423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5.</a:t>
              </a:r>
              <a:r>
                <a:rPr lang="zh-CN" altLang="en-US" sz="900" b="1" dirty="0"/>
                <a:t>冰箱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r>
                <a:rPr lang="zh-CN" altLang="en-US" sz="900" b="1" dirty="0" smtClean="0"/>
                <a:t>海尔</a:t>
              </a:r>
              <a:endParaRPr lang="en-US" altLang="zh-CN" sz="900" b="1" dirty="0" smtClean="0"/>
            </a:p>
            <a:p>
              <a:pPr lvl="0"/>
              <a:r>
                <a:rPr lang="zh-CN" altLang="en-US" sz="900" b="1" dirty="0" smtClean="0"/>
                <a:t>   型号：</a:t>
              </a:r>
              <a:r>
                <a:rPr lang="en-US" altLang="zh-CN" sz="900" dirty="0"/>
                <a:t>BCD-240ST PM240</a:t>
              </a:r>
              <a:r>
                <a:rPr lang="zh-CN" altLang="zh-CN" sz="900" dirty="0" smtClean="0"/>
                <a:t>升</a:t>
              </a:r>
              <a:endParaRPr lang="zh-CN" altLang="zh-CN" sz="900" dirty="0"/>
            </a:p>
            <a:p>
              <a:endParaRPr lang="zh-CN" altLang="en-US" sz="900" b="1" dirty="0"/>
            </a:p>
          </p:txBody>
        </p:sp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5291" y="7845518"/>
              <a:ext cx="1919388" cy="1355953"/>
            </a:xfrm>
            <a:prstGeom prst="rect">
              <a:avLst/>
            </a:prstGeom>
          </p:spPr>
        </p:pic>
      </p:grpSp>
      <p:grpSp>
        <p:nvGrpSpPr>
          <p:cNvPr id="15" name="组合 14"/>
          <p:cNvGrpSpPr/>
          <p:nvPr/>
        </p:nvGrpSpPr>
        <p:grpSpPr>
          <a:xfrm>
            <a:off x="3757592" y="7286724"/>
            <a:ext cx="2775042" cy="2044344"/>
            <a:chOff x="3757592" y="7286724"/>
            <a:chExt cx="2775042" cy="2044344"/>
          </a:xfrm>
        </p:grpSpPr>
        <p:sp>
          <p:nvSpPr>
            <p:cNvPr id="33" name="圆角矩形 32"/>
            <p:cNvSpPr/>
            <p:nvPr/>
          </p:nvSpPr>
          <p:spPr>
            <a:xfrm>
              <a:off x="3757592" y="7286724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020499" y="7317995"/>
              <a:ext cx="936104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6.</a:t>
              </a:r>
              <a:r>
                <a:rPr lang="zh-CN" altLang="en-US" sz="900" b="1" dirty="0" smtClean="0"/>
                <a:t>豆浆机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r>
                <a:rPr lang="zh-CN" altLang="en-US" sz="900" b="1" dirty="0" smtClean="0"/>
                <a:t>九阳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endParaRPr lang="zh-CN" altLang="en-US" sz="900" b="1" dirty="0"/>
            </a:p>
          </p:txBody>
        </p:sp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94527" y="7868453"/>
              <a:ext cx="1752537" cy="1402778"/>
            </a:xfrm>
            <a:prstGeom prst="rect">
              <a:avLst/>
            </a:prstGeom>
          </p:spPr>
        </p:pic>
      </p:grpSp>
      <p:grpSp>
        <p:nvGrpSpPr>
          <p:cNvPr id="5" name="组合 4"/>
          <p:cNvGrpSpPr/>
          <p:nvPr/>
        </p:nvGrpSpPr>
        <p:grpSpPr>
          <a:xfrm>
            <a:off x="653958" y="2785810"/>
            <a:ext cx="2775042" cy="2044344"/>
            <a:chOff x="653958" y="2785810"/>
            <a:chExt cx="2775042" cy="2044344"/>
          </a:xfrm>
        </p:grpSpPr>
        <p:sp>
          <p:nvSpPr>
            <p:cNvPr id="28" name="圆角矩形 27"/>
            <p:cNvSpPr/>
            <p:nvPr/>
          </p:nvSpPr>
          <p:spPr>
            <a:xfrm>
              <a:off x="653958" y="2785810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926147" y="2847846"/>
              <a:ext cx="1545307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1.</a:t>
              </a:r>
              <a:r>
                <a:rPr lang="zh-CN" altLang="en-US" sz="900" b="1" dirty="0" smtClean="0"/>
                <a:t>热水器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r>
                <a:rPr lang="zh-CN" altLang="en-US" sz="900" b="1" dirty="0" smtClean="0"/>
                <a:t>馨厨好太太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r>
                <a:rPr lang="en-US" altLang="zh-CN" sz="900" b="1" dirty="0" smtClean="0"/>
                <a:t>HT-031</a:t>
              </a:r>
              <a:endParaRPr lang="zh-CN" altLang="en-US" sz="900" b="1" dirty="0"/>
            </a:p>
          </p:txBody>
        </p:sp>
        <p:pic>
          <p:nvPicPr>
            <p:cNvPr id="24" name="图片 23" descr="008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5580" y="3355677"/>
              <a:ext cx="1032985" cy="13628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" name="组合 6"/>
          <p:cNvGrpSpPr/>
          <p:nvPr/>
        </p:nvGrpSpPr>
        <p:grpSpPr>
          <a:xfrm>
            <a:off x="3757592" y="2785810"/>
            <a:ext cx="2775042" cy="2044344"/>
            <a:chOff x="3757592" y="2785810"/>
            <a:chExt cx="2775042" cy="2044344"/>
          </a:xfrm>
        </p:grpSpPr>
        <p:sp>
          <p:nvSpPr>
            <p:cNvPr id="29" name="圆角矩形 28"/>
            <p:cNvSpPr/>
            <p:nvPr/>
          </p:nvSpPr>
          <p:spPr>
            <a:xfrm>
              <a:off x="3757592" y="2785810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8" name="TextBox 2"/>
            <p:cNvSpPr txBox="1"/>
            <p:nvPr/>
          </p:nvSpPr>
          <p:spPr>
            <a:xfrm>
              <a:off x="4025220" y="2847846"/>
              <a:ext cx="1862765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900" b="1" dirty="0" smtClean="0"/>
                <a:t>2.</a:t>
              </a:r>
              <a:r>
                <a:rPr lang="zh-CN" altLang="en-US" sz="900" b="1" dirty="0" smtClean="0"/>
                <a:t>烟机</a:t>
              </a:r>
              <a:endParaRPr lang="en-US" altLang="zh-CN" sz="900" b="1" dirty="0"/>
            </a:p>
            <a:p>
              <a:r>
                <a:rPr lang="zh-CN" altLang="en-US" sz="900" b="1" dirty="0"/>
                <a:t>   </a:t>
              </a:r>
              <a:r>
                <a:rPr lang="zh-CN" altLang="en-US" sz="900" b="1" dirty="0" smtClean="0"/>
                <a:t>品牌</a:t>
              </a:r>
              <a:r>
                <a:rPr lang="en-US" altLang="zh-CN" sz="900" b="1" dirty="0" smtClean="0"/>
                <a:t>:</a:t>
              </a:r>
              <a:r>
                <a:rPr lang="zh-CN" altLang="en-US" sz="900" b="1" dirty="0"/>
                <a:t>馨</a:t>
              </a:r>
              <a:r>
                <a:rPr lang="zh-CN" altLang="en-US" sz="900" b="1" dirty="0" smtClean="0"/>
                <a:t>厨好太太</a:t>
              </a:r>
              <a:endParaRPr lang="en-US" altLang="zh-CN" sz="900" b="1" dirty="0"/>
            </a:p>
            <a:p>
              <a:r>
                <a:rPr lang="zh-CN" altLang="en-US" sz="900" b="1" dirty="0"/>
                <a:t>   型号</a:t>
              </a:r>
              <a:r>
                <a:rPr lang="zh-CN" altLang="en-US" sz="900" b="1" dirty="0" smtClean="0"/>
                <a:t>：</a:t>
              </a:r>
              <a:r>
                <a:rPr lang="en-US" altLang="zh-CN" sz="900" b="1" dirty="0" smtClean="0"/>
                <a:t>HT9827</a:t>
              </a:r>
              <a:endParaRPr lang="zh-CN" altLang="en-US" sz="900" b="1" dirty="0"/>
            </a:p>
          </p:txBody>
        </p:sp>
        <p:pic>
          <p:nvPicPr>
            <p:cNvPr id="34" name="图片 33" descr="DSC_8854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8150" y="3355677"/>
              <a:ext cx="1695450" cy="13628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组合 8"/>
          <p:cNvGrpSpPr/>
          <p:nvPr/>
        </p:nvGrpSpPr>
        <p:grpSpPr>
          <a:xfrm>
            <a:off x="715239" y="5025008"/>
            <a:ext cx="2775042" cy="2044344"/>
            <a:chOff x="715239" y="5025008"/>
            <a:chExt cx="2775042" cy="2044344"/>
          </a:xfrm>
        </p:grpSpPr>
        <p:sp>
          <p:nvSpPr>
            <p:cNvPr id="30" name="圆角矩形 29"/>
            <p:cNvSpPr/>
            <p:nvPr/>
          </p:nvSpPr>
          <p:spPr>
            <a:xfrm>
              <a:off x="715239" y="5025008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60193" y="5130169"/>
              <a:ext cx="1900783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3.</a:t>
              </a:r>
              <a:r>
                <a:rPr lang="zh-CN" altLang="en-US" sz="900" b="1" dirty="0" smtClean="0"/>
                <a:t>灶具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r>
                <a:rPr lang="zh-CN" altLang="en-US" sz="900" b="1" dirty="0" smtClean="0"/>
                <a:t>馨厨好太太</a:t>
              </a:r>
              <a:endParaRPr lang="en-US" altLang="zh-CN" sz="900" b="1" dirty="0"/>
            </a:p>
            <a:p>
              <a:r>
                <a:rPr lang="zh-CN" altLang="en-US" sz="900" b="1" dirty="0" smtClean="0"/>
                <a:t>   型号：</a:t>
              </a:r>
              <a:r>
                <a:rPr lang="en-US" altLang="zh-CN" sz="900" b="1" dirty="0" smtClean="0"/>
                <a:t>HT6823</a:t>
              </a:r>
              <a:endParaRPr lang="zh-CN" altLang="en-US" sz="900" b="1" dirty="0"/>
            </a:p>
          </p:txBody>
        </p:sp>
        <p:pic>
          <p:nvPicPr>
            <p:cNvPr id="35" name="图片 34" descr="DSCA_8795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8810" y="5672440"/>
              <a:ext cx="2247900" cy="1114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53958" y="6897216"/>
            <a:ext cx="5787222" cy="338554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 smtClean="0"/>
              <a:t>四</a:t>
            </a:r>
            <a:r>
              <a:rPr lang="en-US" altLang="zh-CN" sz="1600" b="1" dirty="0" smtClean="0"/>
              <a:t>.</a:t>
            </a:r>
            <a:r>
              <a:rPr lang="zh-CN" altLang="en-US" sz="1600" b="1" dirty="0" smtClean="0"/>
              <a:t>生活阳台配套</a:t>
            </a:r>
            <a:endParaRPr lang="zh-CN" altLang="en-US" sz="1600" b="1" dirty="0"/>
          </a:p>
        </p:txBody>
      </p:sp>
      <p:grpSp>
        <p:nvGrpSpPr>
          <p:cNvPr id="2" name="组合 1"/>
          <p:cNvGrpSpPr/>
          <p:nvPr/>
        </p:nvGrpSpPr>
        <p:grpSpPr>
          <a:xfrm>
            <a:off x="653958" y="170037"/>
            <a:ext cx="2775042" cy="2044344"/>
            <a:chOff x="653958" y="170037"/>
            <a:chExt cx="2775042" cy="2044344"/>
          </a:xfrm>
        </p:grpSpPr>
        <p:sp>
          <p:nvSpPr>
            <p:cNvPr id="27" name="圆角矩形 26"/>
            <p:cNvSpPr/>
            <p:nvPr/>
          </p:nvSpPr>
          <p:spPr>
            <a:xfrm>
              <a:off x="653958" y="170037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980727" y="344488"/>
              <a:ext cx="1697441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7.</a:t>
              </a:r>
              <a:r>
                <a:rPr lang="zh-CN" altLang="en-US" sz="900" b="1" dirty="0" smtClean="0"/>
                <a:t>榨汁机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r>
                <a:rPr lang="zh-CN" altLang="en-US" sz="900" b="1" dirty="0" smtClean="0"/>
                <a:t>九阳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r>
                <a:rPr lang="en-US" altLang="zh-CN" sz="900" dirty="0"/>
                <a:t>JYZ-D55</a:t>
              </a:r>
              <a:endParaRPr lang="zh-CN" altLang="en-US" sz="900" b="1" dirty="0"/>
            </a:p>
          </p:txBody>
        </p:sp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55495" y="852318"/>
              <a:ext cx="1522674" cy="1234642"/>
            </a:xfrm>
            <a:prstGeom prst="rect">
              <a:avLst/>
            </a:prstGeom>
          </p:spPr>
        </p:pic>
      </p:grpSp>
      <p:grpSp>
        <p:nvGrpSpPr>
          <p:cNvPr id="4" name="组合 3"/>
          <p:cNvGrpSpPr/>
          <p:nvPr/>
        </p:nvGrpSpPr>
        <p:grpSpPr>
          <a:xfrm>
            <a:off x="3723427" y="170037"/>
            <a:ext cx="2775042" cy="2044344"/>
            <a:chOff x="3723427" y="170037"/>
            <a:chExt cx="2775042" cy="2044344"/>
          </a:xfrm>
        </p:grpSpPr>
        <p:sp>
          <p:nvSpPr>
            <p:cNvPr id="28" name="圆角矩形 27"/>
            <p:cNvSpPr/>
            <p:nvPr/>
          </p:nvSpPr>
          <p:spPr>
            <a:xfrm>
              <a:off x="3723427" y="170037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4077072" y="344487"/>
              <a:ext cx="1728192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8.</a:t>
              </a:r>
              <a:r>
                <a:rPr lang="zh-CN" altLang="en-US" sz="900" b="1" dirty="0" smtClean="0"/>
                <a:t>面包机（无配）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r>
                <a:rPr lang="zh-CN" altLang="en-US" sz="900" b="1" dirty="0" smtClean="0"/>
                <a:t>美的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r>
                <a:rPr lang="en-US" altLang="zh-CN" sz="900" dirty="0"/>
                <a:t>EHS15AP-PGS</a:t>
              </a:r>
              <a:endParaRPr lang="zh-CN" altLang="en-US" sz="900" b="1" dirty="0"/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21088" y="922995"/>
              <a:ext cx="1196752" cy="1196752"/>
            </a:xfrm>
            <a:prstGeom prst="rect">
              <a:avLst/>
            </a:prstGeom>
          </p:spPr>
        </p:pic>
      </p:grpSp>
      <p:grpSp>
        <p:nvGrpSpPr>
          <p:cNvPr id="8" name="组合 7"/>
          <p:cNvGrpSpPr/>
          <p:nvPr/>
        </p:nvGrpSpPr>
        <p:grpSpPr>
          <a:xfrm>
            <a:off x="653958" y="2504727"/>
            <a:ext cx="2775042" cy="2044344"/>
            <a:chOff x="653958" y="2504727"/>
            <a:chExt cx="2775042" cy="2044344"/>
          </a:xfrm>
        </p:grpSpPr>
        <p:sp>
          <p:nvSpPr>
            <p:cNvPr id="29" name="圆角矩形 28"/>
            <p:cNvSpPr/>
            <p:nvPr/>
          </p:nvSpPr>
          <p:spPr>
            <a:xfrm>
              <a:off x="653958" y="2504727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980728" y="2504728"/>
              <a:ext cx="2160240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9.</a:t>
              </a:r>
              <a:r>
                <a:rPr lang="zh-CN" altLang="en-US" sz="900" b="1" dirty="0" smtClean="0"/>
                <a:t>消毒柜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r>
                <a:rPr lang="zh-CN" altLang="en-US" sz="900" b="1" dirty="0" smtClean="0"/>
                <a:t>馨厨好太太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r>
                <a:rPr lang="en-US" altLang="zh-CN" sz="900" dirty="0"/>
                <a:t>HT182</a:t>
              </a:r>
              <a:endParaRPr lang="zh-CN" altLang="en-US" sz="900" b="1" dirty="0"/>
            </a:p>
          </p:txBody>
        </p:sp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84881" y="2987060"/>
              <a:ext cx="1362456" cy="1344168"/>
            </a:xfrm>
            <a:prstGeom prst="rect">
              <a:avLst/>
            </a:prstGeom>
          </p:spPr>
        </p:pic>
      </p:grpSp>
      <p:grpSp>
        <p:nvGrpSpPr>
          <p:cNvPr id="15" name="组合 14"/>
          <p:cNvGrpSpPr/>
          <p:nvPr/>
        </p:nvGrpSpPr>
        <p:grpSpPr>
          <a:xfrm>
            <a:off x="653958" y="4754939"/>
            <a:ext cx="2775042" cy="2044344"/>
            <a:chOff x="653958" y="4754939"/>
            <a:chExt cx="2775042" cy="2044344"/>
          </a:xfrm>
        </p:grpSpPr>
        <p:sp>
          <p:nvSpPr>
            <p:cNvPr id="31" name="圆角矩形 30"/>
            <p:cNvSpPr/>
            <p:nvPr/>
          </p:nvSpPr>
          <p:spPr>
            <a:xfrm>
              <a:off x="653958" y="4754939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980727" y="4771091"/>
              <a:ext cx="1697441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11.</a:t>
              </a:r>
              <a:r>
                <a:rPr lang="zh-CN" altLang="en-US" sz="900" b="1" dirty="0" smtClean="0"/>
                <a:t>净水设备（无配）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r>
                <a:rPr lang="zh-CN" altLang="en-US" sz="900" b="1" dirty="0"/>
                <a:t>扬子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r>
                <a:rPr lang="en-US" altLang="zh-CN" sz="900" dirty="0"/>
                <a:t>YZ-UF-1T</a:t>
              </a:r>
              <a:endParaRPr lang="zh-CN" altLang="en-US" sz="900" b="1" dirty="0"/>
            </a:p>
          </p:txBody>
        </p:sp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11880" y="5278922"/>
              <a:ext cx="1366289" cy="1266067"/>
            </a:xfrm>
            <a:prstGeom prst="rect">
              <a:avLst/>
            </a:prstGeom>
          </p:spPr>
        </p:pic>
      </p:grpSp>
      <p:grpSp>
        <p:nvGrpSpPr>
          <p:cNvPr id="17" name="组合 16"/>
          <p:cNvGrpSpPr/>
          <p:nvPr/>
        </p:nvGrpSpPr>
        <p:grpSpPr>
          <a:xfrm>
            <a:off x="3723427" y="4754939"/>
            <a:ext cx="2775042" cy="2044344"/>
            <a:chOff x="3723427" y="4754939"/>
            <a:chExt cx="2775042" cy="2044344"/>
          </a:xfrm>
        </p:grpSpPr>
        <p:sp>
          <p:nvSpPr>
            <p:cNvPr id="32" name="圆角矩形 31"/>
            <p:cNvSpPr/>
            <p:nvPr/>
          </p:nvSpPr>
          <p:spPr>
            <a:xfrm>
              <a:off x="3723427" y="4754939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4077072" y="4771090"/>
              <a:ext cx="1728192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12.</a:t>
              </a:r>
              <a:r>
                <a:rPr lang="zh-CN" altLang="en-US" sz="900" b="1" dirty="0" smtClean="0"/>
                <a:t>电压力锅（无配）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r>
                <a:rPr lang="zh-CN" altLang="en-US" sz="900" b="1" dirty="0" smtClean="0"/>
                <a:t>美的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r>
                <a:rPr lang="en-US" altLang="zh-CN" sz="900" dirty="0"/>
                <a:t>W12PCS505E</a:t>
              </a:r>
              <a:endParaRPr lang="zh-CN" altLang="en-US" sz="900" b="1" dirty="0"/>
            </a:p>
          </p:txBody>
        </p:sp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52820" y="5295525"/>
              <a:ext cx="1320712" cy="1320712"/>
            </a:xfrm>
            <a:prstGeom prst="rect">
              <a:avLst/>
            </a:prstGeom>
          </p:spPr>
        </p:pic>
      </p:grpSp>
      <p:grpSp>
        <p:nvGrpSpPr>
          <p:cNvPr id="19" name="组合 18"/>
          <p:cNvGrpSpPr/>
          <p:nvPr/>
        </p:nvGrpSpPr>
        <p:grpSpPr>
          <a:xfrm>
            <a:off x="578588" y="7329264"/>
            <a:ext cx="2775042" cy="2044344"/>
            <a:chOff x="578588" y="7329264"/>
            <a:chExt cx="2775042" cy="2044344"/>
          </a:xfrm>
        </p:grpSpPr>
        <p:sp>
          <p:nvSpPr>
            <p:cNvPr id="33" name="圆角矩形 32"/>
            <p:cNvSpPr/>
            <p:nvPr/>
          </p:nvSpPr>
          <p:spPr>
            <a:xfrm>
              <a:off x="578588" y="7329264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980727" y="7329264"/>
              <a:ext cx="1666609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1.</a:t>
              </a:r>
              <a:r>
                <a:rPr lang="zh-CN" altLang="en-US" sz="900" b="1" dirty="0" smtClean="0"/>
                <a:t>洗衣机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r>
                <a:rPr lang="zh-CN" altLang="en-US" sz="900" b="1" dirty="0" smtClean="0"/>
                <a:t>海尔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r>
                <a:rPr lang="en-US" altLang="zh-CN" sz="900" b="1" dirty="0" smtClean="0"/>
                <a:t>XQG70-B1286</a:t>
              </a:r>
              <a:endParaRPr lang="zh-CN" altLang="en-US" sz="900" b="1" dirty="0"/>
            </a:p>
          </p:txBody>
        </p:sp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84881" y="7835904"/>
              <a:ext cx="1238232" cy="1238232"/>
            </a:xfrm>
            <a:prstGeom prst="rect">
              <a:avLst/>
            </a:prstGeom>
          </p:spPr>
        </p:pic>
      </p:grpSp>
      <p:grpSp>
        <p:nvGrpSpPr>
          <p:cNvPr id="10" name="组合 9"/>
          <p:cNvGrpSpPr/>
          <p:nvPr/>
        </p:nvGrpSpPr>
        <p:grpSpPr>
          <a:xfrm>
            <a:off x="3697159" y="2504727"/>
            <a:ext cx="2775042" cy="2044345"/>
            <a:chOff x="3697159" y="2504727"/>
            <a:chExt cx="2775042" cy="2044345"/>
          </a:xfrm>
        </p:grpSpPr>
        <p:sp>
          <p:nvSpPr>
            <p:cNvPr id="30" name="圆角矩形 29"/>
            <p:cNvSpPr/>
            <p:nvPr/>
          </p:nvSpPr>
          <p:spPr>
            <a:xfrm>
              <a:off x="3697159" y="2504728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077072" y="2504727"/>
              <a:ext cx="2160240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10.</a:t>
              </a:r>
              <a:r>
                <a:rPr lang="zh-CN" altLang="en-US" sz="900" b="1" dirty="0" smtClean="0"/>
                <a:t>电烤箱（无配）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r>
                <a:rPr lang="zh-CN" altLang="en-US" sz="900" b="1" dirty="0" smtClean="0"/>
                <a:t>松下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endParaRPr lang="zh-CN" altLang="en-US" sz="900" b="1" dirty="0"/>
            </a:p>
          </p:txBody>
        </p:sp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77072" y="2986776"/>
              <a:ext cx="1953177" cy="1344452"/>
            </a:xfrm>
            <a:prstGeom prst="rect">
              <a:avLst/>
            </a:prstGeom>
          </p:spPr>
        </p:pic>
      </p:grpSp>
      <p:grpSp>
        <p:nvGrpSpPr>
          <p:cNvPr id="21" name="组合 20"/>
          <p:cNvGrpSpPr/>
          <p:nvPr/>
        </p:nvGrpSpPr>
        <p:grpSpPr>
          <a:xfrm>
            <a:off x="3666139" y="7329264"/>
            <a:ext cx="2775042" cy="2044344"/>
            <a:chOff x="3666139" y="7329264"/>
            <a:chExt cx="2775042" cy="2044344"/>
          </a:xfrm>
        </p:grpSpPr>
        <p:sp>
          <p:nvSpPr>
            <p:cNvPr id="34" name="圆角矩形 33"/>
            <p:cNvSpPr/>
            <p:nvPr/>
          </p:nvSpPr>
          <p:spPr>
            <a:xfrm>
              <a:off x="3666139" y="7329264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077072" y="7329264"/>
              <a:ext cx="1224136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2.</a:t>
              </a:r>
              <a:r>
                <a:rPr lang="zh-CN" altLang="en-US" sz="900" b="1" dirty="0" smtClean="0"/>
                <a:t>吸尘器（无配）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r>
                <a:rPr lang="zh-CN" altLang="en-US" sz="900" b="1" dirty="0" smtClean="0"/>
                <a:t>飞利浦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r>
                <a:rPr lang="en-US" altLang="zh-CN" sz="900" b="1" dirty="0" smtClean="0"/>
                <a:t>FC8090</a:t>
              </a:r>
              <a:endParaRPr lang="zh-CN" altLang="en-US" sz="900" b="1" dirty="0"/>
            </a:p>
          </p:txBody>
        </p:sp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40328" y="7756088"/>
              <a:ext cx="1088705" cy="1397863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圆角矩形 27"/>
          <p:cNvSpPr/>
          <p:nvPr/>
        </p:nvSpPr>
        <p:spPr>
          <a:xfrm>
            <a:off x="667034" y="7674793"/>
            <a:ext cx="2775042" cy="2044344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900" dirty="0"/>
          </a:p>
        </p:txBody>
      </p:sp>
      <p:sp>
        <p:nvSpPr>
          <p:cNvPr id="27" name="圆角矩形 26"/>
          <p:cNvSpPr/>
          <p:nvPr/>
        </p:nvSpPr>
        <p:spPr>
          <a:xfrm>
            <a:off x="3763646" y="5529064"/>
            <a:ext cx="2775042" cy="2044344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900" dirty="0"/>
          </a:p>
        </p:txBody>
      </p:sp>
      <p:sp>
        <p:nvSpPr>
          <p:cNvPr id="26" name="圆角矩形 25"/>
          <p:cNvSpPr/>
          <p:nvPr/>
        </p:nvSpPr>
        <p:spPr>
          <a:xfrm>
            <a:off x="674037" y="5529064"/>
            <a:ext cx="2775042" cy="2044344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900" dirty="0"/>
          </a:p>
        </p:txBody>
      </p:sp>
      <p:sp>
        <p:nvSpPr>
          <p:cNvPr id="2" name="TextBox 1"/>
          <p:cNvSpPr txBox="1"/>
          <p:nvPr/>
        </p:nvSpPr>
        <p:spPr>
          <a:xfrm>
            <a:off x="538436" y="200472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/>
              <a:t>五</a:t>
            </a:r>
            <a:r>
              <a:rPr lang="en-US" altLang="zh-CN" sz="1400" b="1" dirty="0" smtClean="0"/>
              <a:t>.</a:t>
            </a:r>
            <a:r>
              <a:rPr lang="zh-CN" altLang="en-US" sz="1400" b="1" dirty="0" smtClean="0"/>
              <a:t>卫生配套</a:t>
            </a:r>
            <a:endParaRPr lang="zh-CN" altLang="en-US" sz="14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643903" y="2864768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/>
              <a:t>六</a:t>
            </a:r>
            <a:r>
              <a:rPr lang="en-US" altLang="zh-CN" sz="1400" b="1" dirty="0" smtClean="0"/>
              <a:t>.</a:t>
            </a:r>
            <a:r>
              <a:rPr lang="zh-CN" altLang="en-US" sz="1400" b="1" dirty="0" smtClean="0"/>
              <a:t>卧室配套</a:t>
            </a:r>
            <a:endParaRPr lang="zh-CN" altLang="en-US" sz="14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944538" y="5529064"/>
            <a:ext cx="205241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b="1" dirty="0" smtClean="0"/>
              <a:t>3.</a:t>
            </a:r>
            <a:r>
              <a:rPr lang="zh-CN" altLang="en-US" sz="900" b="1" dirty="0" smtClean="0"/>
              <a:t>智能睡眠系统（无配）                         品牌</a:t>
            </a:r>
            <a:r>
              <a:rPr lang="en-US" altLang="zh-CN" sz="900" b="1" dirty="0" smtClean="0"/>
              <a:t>:</a:t>
            </a:r>
            <a:endParaRPr lang="en-US" altLang="zh-CN" sz="900" b="1" dirty="0" smtClean="0"/>
          </a:p>
          <a:p>
            <a:r>
              <a:rPr lang="zh-CN" altLang="en-US" sz="900" b="1" dirty="0" smtClean="0"/>
              <a:t>型号：</a:t>
            </a:r>
            <a:endParaRPr lang="zh-CN" altLang="en-US" sz="9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4101506" y="5529064"/>
            <a:ext cx="206379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b="1" dirty="0" smtClean="0"/>
              <a:t>4.</a:t>
            </a:r>
            <a:r>
              <a:rPr lang="zh-CN" altLang="en-US" sz="900" b="1" dirty="0" smtClean="0"/>
              <a:t>空气净化器（无配）</a:t>
            </a:r>
            <a:endParaRPr lang="en-US" altLang="zh-CN" sz="900" b="1" dirty="0" smtClean="0"/>
          </a:p>
          <a:p>
            <a:r>
              <a:rPr lang="zh-CN" altLang="en-US" sz="900" b="1" dirty="0" smtClean="0"/>
              <a:t>   品牌</a:t>
            </a:r>
            <a:r>
              <a:rPr lang="en-US" altLang="zh-CN" sz="900" b="1" dirty="0" smtClean="0"/>
              <a:t>:</a:t>
            </a:r>
            <a:endParaRPr lang="en-US" altLang="zh-CN" sz="900" b="1" dirty="0" smtClean="0"/>
          </a:p>
          <a:p>
            <a:r>
              <a:rPr lang="zh-CN" altLang="en-US" sz="900" b="1" dirty="0" smtClean="0"/>
              <a:t>   型号：</a:t>
            </a:r>
            <a:endParaRPr lang="zh-CN" altLang="en-US" sz="900" b="1" dirty="0"/>
          </a:p>
        </p:txBody>
      </p:sp>
      <p:grpSp>
        <p:nvGrpSpPr>
          <p:cNvPr id="3" name="组合 2"/>
          <p:cNvGrpSpPr/>
          <p:nvPr/>
        </p:nvGrpSpPr>
        <p:grpSpPr>
          <a:xfrm>
            <a:off x="619122" y="704528"/>
            <a:ext cx="2775042" cy="2044344"/>
            <a:chOff x="619122" y="704528"/>
            <a:chExt cx="2775042" cy="2044344"/>
          </a:xfrm>
        </p:grpSpPr>
        <p:sp>
          <p:nvSpPr>
            <p:cNvPr id="22" name="圆角矩形 21"/>
            <p:cNvSpPr/>
            <p:nvPr/>
          </p:nvSpPr>
          <p:spPr>
            <a:xfrm>
              <a:off x="619122" y="704528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980728" y="808765"/>
              <a:ext cx="936104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1.</a:t>
              </a:r>
              <a:r>
                <a:rPr lang="zh-CN" altLang="en-US" sz="900" b="1" dirty="0" smtClean="0"/>
                <a:t>电吹风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r>
                <a:rPr lang="zh-CN" altLang="en-US" sz="900" b="1" dirty="0" smtClean="0"/>
                <a:t>康夫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r>
                <a:rPr lang="en-US" altLang="zh-CN" sz="900" dirty="0"/>
                <a:t>F-5878 </a:t>
              </a:r>
              <a:endParaRPr lang="zh-CN" altLang="en-US" sz="900" b="1" dirty="0"/>
            </a:p>
          </p:txBody>
        </p:sp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01490" y="1424608"/>
              <a:ext cx="1074316" cy="1074316"/>
            </a:xfrm>
            <a:prstGeom prst="rect">
              <a:avLst/>
            </a:prstGeom>
          </p:spPr>
        </p:pic>
      </p:grpSp>
      <p:grpSp>
        <p:nvGrpSpPr>
          <p:cNvPr id="5" name="组合 4"/>
          <p:cNvGrpSpPr/>
          <p:nvPr/>
        </p:nvGrpSpPr>
        <p:grpSpPr>
          <a:xfrm>
            <a:off x="3763646" y="704528"/>
            <a:ext cx="2775042" cy="2044344"/>
            <a:chOff x="3763646" y="704528"/>
            <a:chExt cx="2775042" cy="2044344"/>
          </a:xfrm>
        </p:grpSpPr>
        <p:sp>
          <p:nvSpPr>
            <p:cNvPr id="23" name="圆角矩形 22"/>
            <p:cNvSpPr/>
            <p:nvPr/>
          </p:nvSpPr>
          <p:spPr>
            <a:xfrm>
              <a:off x="3763646" y="704528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4149080" y="808765"/>
              <a:ext cx="936104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2.</a:t>
              </a:r>
              <a:r>
                <a:rPr lang="zh-CN" altLang="en-US" sz="900" b="1" dirty="0" smtClean="0"/>
                <a:t>暖风机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r>
                <a:rPr lang="zh-CN" altLang="en-US" sz="900" b="1" dirty="0" smtClean="0"/>
                <a:t>美的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r>
                <a:rPr lang="en-US" altLang="zh-CN" sz="900" dirty="0"/>
                <a:t>ZX21E </a:t>
              </a:r>
              <a:endParaRPr lang="zh-CN" altLang="en-US" sz="900" b="1" dirty="0"/>
            </a:p>
          </p:txBody>
        </p:sp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8713" y="1316596"/>
              <a:ext cx="1916832" cy="1202202"/>
            </a:xfrm>
            <a:prstGeom prst="rect">
              <a:avLst/>
            </a:prstGeom>
          </p:spPr>
        </p:pic>
      </p:grpSp>
      <p:grpSp>
        <p:nvGrpSpPr>
          <p:cNvPr id="7" name="组合 6"/>
          <p:cNvGrpSpPr/>
          <p:nvPr/>
        </p:nvGrpSpPr>
        <p:grpSpPr>
          <a:xfrm>
            <a:off x="643903" y="3320190"/>
            <a:ext cx="2775042" cy="2044344"/>
            <a:chOff x="643903" y="3320190"/>
            <a:chExt cx="2775042" cy="2044344"/>
          </a:xfrm>
        </p:grpSpPr>
        <p:sp>
          <p:nvSpPr>
            <p:cNvPr id="24" name="圆角矩形 23"/>
            <p:cNvSpPr/>
            <p:nvPr/>
          </p:nvSpPr>
          <p:spPr>
            <a:xfrm>
              <a:off x="643903" y="3320190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944538" y="3379833"/>
              <a:ext cx="1944216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1.</a:t>
              </a:r>
              <a:r>
                <a:rPr lang="zh-CN" altLang="en-US" sz="900" b="1" dirty="0" smtClean="0"/>
                <a:t>空调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r>
                <a:rPr lang="zh-CN" altLang="en-US" sz="900" b="1" dirty="0" smtClean="0"/>
                <a:t>美的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r>
                <a:rPr lang="en-US" altLang="zh-CN" sz="900" dirty="0"/>
                <a:t>KFR-23GW/DY-PA402(D3) </a:t>
              </a:r>
              <a:endParaRPr lang="zh-CN" altLang="en-US" sz="900" b="1" dirty="0"/>
            </a:p>
          </p:txBody>
        </p:sp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2530" y="4020534"/>
              <a:ext cx="2340446" cy="1190145"/>
            </a:xfrm>
            <a:prstGeom prst="rect">
              <a:avLst/>
            </a:prstGeom>
          </p:spPr>
        </p:pic>
      </p:grpSp>
      <p:grpSp>
        <p:nvGrpSpPr>
          <p:cNvPr id="8" name="组合 7"/>
          <p:cNvGrpSpPr/>
          <p:nvPr/>
        </p:nvGrpSpPr>
        <p:grpSpPr>
          <a:xfrm>
            <a:off x="3763646" y="3320190"/>
            <a:ext cx="2775042" cy="2044344"/>
            <a:chOff x="3763646" y="3320190"/>
            <a:chExt cx="2775042" cy="2044344"/>
          </a:xfrm>
        </p:grpSpPr>
        <p:sp>
          <p:nvSpPr>
            <p:cNvPr id="25" name="圆角矩形 24"/>
            <p:cNvSpPr/>
            <p:nvPr/>
          </p:nvSpPr>
          <p:spPr>
            <a:xfrm>
              <a:off x="3763646" y="3320190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101507" y="3429897"/>
              <a:ext cx="1386408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2.</a:t>
              </a:r>
              <a:r>
                <a:rPr lang="zh-CN" altLang="en-US" sz="900" b="1" dirty="0" smtClean="0"/>
                <a:t>电视机（无配）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r>
                <a:rPr lang="zh-CN" altLang="en-US" sz="900" b="1" dirty="0"/>
                <a:t>乐视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</a:t>
              </a:r>
              <a:r>
                <a:rPr lang="zh-CN" altLang="en-US" sz="900" b="1" dirty="0" smtClean="0">
                  <a:sym typeface="Wingdings" panose="05000000000000000000" pitchFamily="2" charset="2"/>
                </a:rPr>
                <a:t>：</a:t>
              </a:r>
              <a:r>
                <a:rPr lang="en-US" altLang="zh-CN" sz="900" b="1" dirty="0" smtClean="0">
                  <a:sym typeface="Wingdings" panose="05000000000000000000" pitchFamily="2" charset="2"/>
                </a:rPr>
                <a:t>X43</a:t>
              </a:r>
              <a:endParaRPr lang="zh-CN" altLang="en-US" sz="900" b="1" dirty="0"/>
            </a:p>
          </p:txBody>
        </p:sp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56298" y="3937727"/>
              <a:ext cx="1889400" cy="1272951"/>
            </a:xfrm>
            <a:prstGeom prst="rect">
              <a:avLst/>
            </a:prstGeom>
          </p:spPr>
        </p:pic>
      </p:grpSp>
      <p:sp>
        <p:nvSpPr>
          <p:cNvPr id="30" name="TextBox 29"/>
          <p:cNvSpPr txBox="1"/>
          <p:nvPr/>
        </p:nvSpPr>
        <p:spPr>
          <a:xfrm>
            <a:off x="991281" y="7689303"/>
            <a:ext cx="142241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b="1" dirty="0" smtClean="0"/>
              <a:t>5.</a:t>
            </a:r>
            <a:r>
              <a:rPr lang="zh-CN" altLang="en-US" sz="900" b="1" dirty="0" smtClean="0"/>
              <a:t>智能音响系统（无配）</a:t>
            </a:r>
            <a:endParaRPr lang="en-US" altLang="zh-CN" sz="900" b="1" dirty="0" smtClean="0"/>
          </a:p>
          <a:p>
            <a:r>
              <a:rPr lang="zh-CN" altLang="en-US" sz="900" b="1" dirty="0" smtClean="0"/>
              <a:t>   品牌</a:t>
            </a:r>
            <a:r>
              <a:rPr lang="en-US" altLang="zh-CN" sz="900" b="1" dirty="0" smtClean="0"/>
              <a:t>:</a:t>
            </a:r>
            <a:endParaRPr lang="en-US" altLang="zh-CN" sz="900" b="1" dirty="0" smtClean="0"/>
          </a:p>
          <a:p>
            <a:r>
              <a:rPr lang="zh-CN" altLang="en-US" sz="900" b="1" dirty="0" smtClean="0"/>
              <a:t>   型号：</a:t>
            </a:r>
            <a:endParaRPr lang="zh-CN" altLang="en-US" sz="900" b="1" dirty="0"/>
          </a:p>
        </p:txBody>
      </p:sp>
      <p:grpSp>
        <p:nvGrpSpPr>
          <p:cNvPr id="11" name="组合 10"/>
          <p:cNvGrpSpPr/>
          <p:nvPr/>
        </p:nvGrpSpPr>
        <p:grpSpPr>
          <a:xfrm>
            <a:off x="3713477" y="7689304"/>
            <a:ext cx="2775042" cy="2044344"/>
            <a:chOff x="3713477" y="7689304"/>
            <a:chExt cx="2775042" cy="2044344"/>
          </a:xfrm>
        </p:grpSpPr>
        <p:sp>
          <p:nvSpPr>
            <p:cNvPr id="29" name="圆角矩形 28"/>
            <p:cNvSpPr/>
            <p:nvPr/>
          </p:nvSpPr>
          <p:spPr>
            <a:xfrm>
              <a:off x="3713477" y="7689304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137511" y="7689304"/>
              <a:ext cx="1800200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6.</a:t>
              </a:r>
              <a:r>
                <a:rPr lang="zh-CN" altLang="en-US" sz="900" b="1" dirty="0" smtClean="0"/>
                <a:t>台灯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r>
                <a:rPr lang="zh-CN" altLang="en-US" sz="900" b="1" dirty="0" smtClean="0"/>
                <a:t>好视力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r>
                <a:rPr lang="en-US" altLang="zh-CN" sz="900" dirty="0"/>
                <a:t>TG837-WH</a:t>
              </a:r>
              <a:endParaRPr lang="zh-CN" altLang="en-US" sz="900" b="1" dirty="0"/>
            </a:p>
          </p:txBody>
        </p:sp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52131" y="8226032"/>
              <a:ext cx="1261492" cy="1297821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92696" y="306101"/>
            <a:ext cx="56886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b="1" kern="100" dirty="0">
                <a:latin typeface="Arial" panose="020B0604020202020204"/>
                <a:ea typeface="黑体" panose="02010609060101010101" charset="-122"/>
                <a:cs typeface="Times New Roman" panose="02020603050405020304"/>
              </a:rPr>
              <a:t>领航</a:t>
            </a:r>
            <a:r>
              <a:rPr lang="en-US" altLang="zh-CN" b="1" kern="100" dirty="0">
                <a:latin typeface="Arial" panose="020B0604020202020204"/>
                <a:ea typeface="黑体" panose="02010609060101010101" charset="-122"/>
                <a:cs typeface="Times New Roman" panose="02020603050405020304"/>
              </a:rPr>
              <a:t>@</a:t>
            </a:r>
            <a:r>
              <a:rPr lang="zh-CN" altLang="zh-CN" b="1" kern="100" dirty="0">
                <a:latin typeface="Arial" panose="020B0604020202020204"/>
                <a:ea typeface="黑体" panose="02010609060101010101" charset="-122"/>
                <a:cs typeface="Times New Roman" panose="02020603050405020304"/>
              </a:rPr>
              <a:t>智造科技有限公司产品配置清单</a:t>
            </a:r>
            <a:r>
              <a:rPr lang="zh-CN" altLang="zh-CN" b="1" kern="100" dirty="0" smtClean="0">
                <a:latin typeface="Arial" panose="020B0604020202020204"/>
                <a:ea typeface="黑体" panose="02010609060101010101" charset="-122"/>
                <a:cs typeface="Times New Roman" panose="02020603050405020304"/>
              </a:rPr>
              <a:t>（</a:t>
            </a:r>
            <a:r>
              <a:rPr lang="zh-CN" altLang="en-US" b="1" kern="100" dirty="0">
                <a:solidFill>
                  <a:schemeClr val="bg1">
                    <a:lumMod val="85000"/>
                  </a:schemeClr>
                </a:solidFill>
                <a:latin typeface="Arial" panose="020B0604020202020204"/>
                <a:ea typeface="黑体" panose="02010609060101010101" charset="-122"/>
                <a:cs typeface="Times New Roman" panose="02020603050405020304"/>
              </a:rPr>
              <a:t>软装</a:t>
            </a:r>
            <a:r>
              <a:rPr lang="zh-CN" altLang="en-US" b="1" kern="100" dirty="0" smtClean="0">
                <a:solidFill>
                  <a:schemeClr val="bg1">
                    <a:lumMod val="85000"/>
                  </a:schemeClr>
                </a:solidFill>
                <a:latin typeface="Arial" panose="020B0604020202020204"/>
                <a:ea typeface="黑体" panose="02010609060101010101" charset="-122"/>
                <a:cs typeface="Times New Roman" panose="02020603050405020304"/>
              </a:rPr>
              <a:t>配置</a:t>
            </a:r>
            <a:r>
              <a:rPr lang="zh-CN" altLang="zh-CN" b="1" kern="100" dirty="0">
                <a:latin typeface="Arial" panose="020B0604020202020204"/>
                <a:ea typeface="黑体" panose="02010609060101010101" charset="-122"/>
                <a:cs typeface="Times New Roman" panose="02020603050405020304"/>
              </a:rPr>
              <a:t>）</a:t>
            </a:r>
            <a:endParaRPr lang="zh-CN" altLang="zh-CN" b="1" kern="100" dirty="0">
              <a:latin typeface="Arial" panose="020B0604020202020204"/>
              <a:ea typeface="黑体" panose="02010609060101010101" charset="-122"/>
              <a:cs typeface="Times New Roman" panose="02020603050405020304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98848" y="720192"/>
            <a:ext cx="432048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sz="1400" b="1" u="sng" kern="100" dirty="0">
                <a:latin typeface="Times New Roman" panose="02020603050405020304"/>
              </a:rPr>
              <a:t>业主姓名：</a:t>
            </a:r>
            <a:r>
              <a:rPr lang="zh-CN" altLang="zh-CN" sz="1400" u="sng" kern="100" dirty="0">
                <a:latin typeface="Times New Roman" panose="02020603050405020304"/>
              </a:rPr>
              <a:t> </a:t>
            </a:r>
            <a:r>
              <a:rPr lang="en-US" altLang="zh-CN" sz="1400" u="sng" kern="100" dirty="0">
                <a:latin typeface="Times New Roman" panose="02020603050405020304"/>
              </a:rPr>
              <a:t>xxx</a:t>
            </a:r>
            <a:endParaRPr lang="en-US" altLang="zh-CN" sz="1400" u="sng" kern="100" dirty="0">
              <a:latin typeface="Times New Roman" panose="02020603050405020304"/>
            </a:endParaRPr>
          </a:p>
          <a:p>
            <a:pPr algn="just">
              <a:spcAft>
                <a:spcPts val="0"/>
              </a:spcAft>
            </a:pPr>
            <a:r>
              <a:rPr lang="zh-CN" altLang="zh-CN" sz="1400" b="1" u="sng" kern="100" dirty="0">
                <a:latin typeface="Times New Roman" panose="02020603050405020304"/>
              </a:rPr>
              <a:t>工程名称</a:t>
            </a:r>
            <a:r>
              <a:rPr lang="zh-CN" altLang="zh-CN" sz="1400" b="1" u="sng" kern="100" dirty="0" smtClean="0">
                <a:latin typeface="Times New Roman" panose="02020603050405020304"/>
              </a:rPr>
              <a:t>：</a:t>
            </a:r>
            <a:r>
              <a:rPr lang="zh-CN" altLang="en-US" sz="1400" b="1" u="sng" kern="100" dirty="0" smtClean="0">
                <a:latin typeface="Times New Roman" panose="02020603050405020304"/>
              </a:rPr>
              <a:t>南湖左岸</a:t>
            </a:r>
            <a:r>
              <a:rPr lang="en-US" altLang="zh-CN" sz="1400" b="1" u="sng" kern="100" dirty="0">
                <a:latin typeface="Times New Roman" panose="02020603050405020304"/>
              </a:rPr>
              <a:t>X</a:t>
            </a:r>
            <a:r>
              <a:rPr lang="zh-CN" altLang="en-US" sz="1400" u="sng" kern="100" dirty="0" smtClean="0">
                <a:latin typeface="Times New Roman" panose="02020603050405020304"/>
              </a:rPr>
              <a:t>女士</a:t>
            </a:r>
            <a:r>
              <a:rPr lang="zh-CN" altLang="en-US" sz="1400" u="sng" kern="100" dirty="0">
                <a:latin typeface="Times New Roman" panose="02020603050405020304"/>
              </a:rPr>
              <a:t>精装房</a:t>
            </a:r>
            <a:r>
              <a:rPr lang="zh-CN" altLang="zh-CN" sz="1400" u="sng" kern="100" dirty="0">
                <a:latin typeface="Times New Roman" panose="02020603050405020304"/>
              </a:rPr>
              <a:t>项目</a:t>
            </a:r>
            <a:endParaRPr lang="zh-CN" altLang="zh-CN" sz="1400" kern="100" dirty="0">
              <a:latin typeface="Times New Roman" panose="02020603050405020304"/>
            </a:endParaRPr>
          </a:p>
          <a:p>
            <a:pPr algn="just" defTabSz="-635">
              <a:spcAft>
                <a:spcPts val="0"/>
              </a:spcAft>
              <a:tabLst>
                <a:tab pos="1266825" algn="l"/>
              </a:tabLst>
            </a:pPr>
            <a:r>
              <a:rPr lang="zh-CN" altLang="zh-CN" sz="1400" b="1" u="sng" kern="100" dirty="0">
                <a:latin typeface="Times New Roman" panose="02020603050405020304"/>
              </a:rPr>
              <a:t>工程面积：</a:t>
            </a:r>
            <a:r>
              <a:rPr lang="zh-CN" altLang="zh-CN" sz="1400" u="sng" kern="100" dirty="0">
                <a:latin typeface="Times New Roman" panose="02020603050405020304"/>
              </a:rPr>
              <a:t> </a:t>
            </a:r>
            <a:r>
              <a:rPr lang="en-US" altLang="zh-CN" sz="1400" u="sng" kern="100" dirty="0" smtClean="0">
                <a:latin typeface="Times New Roman" panose="02020603050405020304"/>
              </a:rPr>
              <a:t>99.5</a:t>
            </a:r>
            <a:r>
              <a:rPr lang="zh-CN" altLang="zh-CN" sz="1400" u="sng" kern="100" dirty="0" smtClean="0">
                <a:latin typeface="Times New Roman" panose="02020603050405020304"/>
              </a:rPr>
              <a:t>㎡</a:t>
            </a:r>
            <a:endParaRPr lang="zh-CN" altLang="zh-CN" sz="1400" kern="100" dirty="0">
              <a:latin typeface="Times New Roman" panose="02020603050405020304"/>
            </a:endParaRPr>
          </a:p>
          <a:p>
            <a:pPr algn="just">
              <a:spcAft>
                <a:spcPts val="0"/>
              </a:spcAft>
            </a:pPr>
            <a:r>
              <a:rPr lang="zh-CN" altLang="zh-CN" sz="1400" b="1" u="sng" kern="100" dirty="0">
                <a:latin typeface="Times New Roman" panose="02020603050405020304"/>
              </a:rPr>
              <a:t>装修风格： </a:t>
            </a:r>
            <a:r>
              <a:rPr lang="zh-CN" altLang="en-US" sz="1400" u="sng" kern="100" dirty="0">
                <a:latin typeface="Times New Roman" panose="02020603050405020304"/>
              </a:rPr>
              <a:t>现代</a:t>
            </a:r>
            <a:endParaRPr lang="en-US" altLang="zh-CN" sz="1400" u="sng" kern="100" dirty="0">
              <a:latin typeface="Times New Roman" panose="02020603050405020304"/>
            </a:endParaRPr>
          </a:p>
          <a:p>
            <a:pPr algn="just">
              <a:spcAft>
                <a:spcPts val="0"/>
              </a:spcAft>
            </a:pPr>
            <a:r>
              <a:rPr lang="zh-CN" altLang="zh-CN" sz="1400" b="1" u="sng" kern="100" dirty="0">
                <a:latin typeface="Times New Roman" panose="02020603050405020304"/>
              </a:rPr>
              <a:t>工程地点： </a:t>
            </a:r>
            <a:r>
              <a:rPr lang="zh-CN" altLang="zh-CN" sz="1400" u="sng" kern="100" dirty="0" smtClean="0">
                <a:latin typeface="Times New Roman" panose="02020603050405020304"/>
              </a:rPr>
              <a:t>成都市</a:t>
            </a:r>
            <a:r>
              <a:rPr lang="zh-CN" altLang="en-US" sz="1400" u="sng" kern="100" dirty="0">
                <a:latin typeface="Times New Roman" panose="02020603050405020304"/>
              </a:rPr>
              <a:t>双流</a:t>
            </a:r>
            <a:r>
              <a:rPr lang="zh-CN" altLang="en-US" sz="1400" u="sng" kern="100" dirty="0" smtClean="0">
                <a:latin typeface="Times New Roman" panose="02020603050405020304"/>
              </a:rPr>
              <a:t>县天府大道南段</a:t>
            </a:r>
            <a:endParaRPr lang="zh-CN" altLang="zh-CN" sz="1400" kern="100" dirty="0">
              <a:latin typeface="Times New Roman" panose="0202060305040502030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96144" y="1961962"/>
            <a:ext cx="41044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/>
              <a:t>一</a:t>
            </a:r>
            <a:r>
              <a:rPr lang="en-US" altLang="zh-CN" sz="1600" dirty="0" smtClean="0"/>
              <a:t>.</a:t>
            </a:r>
            <a:r>
              <a:rPr lang="zh-CN" altLang="en-US" sz="1600" dirty="0" smtClean="0"/>
              <a:t>客餐厅配套</a:t>
            </a:r>
            <a:endParaRPr lang="zh-CN" altLang="en-US" sz="1600" dirty="0"/>
          </a:p>
        </p:txBody>
      </p:sp>
      <p:grpSp>
        <p:nvGrpSpPr>
          <p:cNvPr id="5" name="组合 4"/>
          <p:cNvGrpSpPr/>
          <p:nvPr/>
        </p:nvGrpSpPr>
        <p:grpSpPr>
          <a:xfrm>
            <a:off x="742176" y="2454664"/>
            <a:ext cx="2775042" cy="2044344"/>
            <a:chOff x="619122" y="704528"/>
            <a:chExt cx="2775042" cy="2044344"/>
          </a:xfrm>
        </p:grpSpPr>
        <p:sp>
          <p:nvSpPr>
            <p:cNvPr id="6" name="圆角矩形 5"/>
            <p:cNvSpPr/>
            <p:nvPr/>
          </p:nvSpPr>
          <p:spPr>
            <a:xfrm>
              <a:off x="619122" y="704528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980728" y="808765"/>
              <a:ext cx="1749154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1.</a:t>
              </a:r>
              <a:r>
                <a:rPr lang="zh-CN" altLang="en-US" sz="900" b="1" dirty="0" smtClean="0"/>
                <a:t>餐桌布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</a:t>
              </a:r>
              <a:r>
                <a:rPr lang="en-US" altLang="zh-CN" sz="900" b="1" dirty="0" smtClean="0"/>
                <a:t>1</a:t>
              </a:r>
              <a:r>
                <a:rPr lang="zh-CN" altLang="en-US" sz="900" b="1" dirty="0" smtClean="0"/>
                <a:t>：</a:t>
              </a:r>
              <a:r>
                <a:rPr lang="en-US" altLang="zh-CN" sz="900" b="1" dirty="0" smtClean="0"/>
                <a:t>500*2000</a:t>
              </a:r>
              <a:endParaRPr lang="zh-CN" altLang="en-US" sz="900" b="1" dirty="0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717032" y="2454664"/>
            <a:ext cx="2775042" cy="2044344"/>
            <a:chOff x="619122" y="704528"/>
            <a:chExt cx="2775042" cy="2044344"/>
          </a:xfrm>
        </p:grpSpPr>
        <p:sp>
          <p:nvSpPr>
            <p:cNvPr id="10" name="圆角矩形 9"/>
            <p:cNvSpPr/>
            <p:nvPr/>
          </p:nvSpPr>
          <p:spPr>
            <a:xfrm>
              <a:off x="619122" y="704528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980728" y="808765"/>
              <a:ext cx="936104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2.</a:t>
              </a:r>
              <a:r>
                <a:rPr lang="zh-CN" altLang="en-US" sz="900" b="1" dirty="0" smtClean="0"/>
                <a:t>餐厅装饰画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品牌：晶典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r>
                <a:rPr lang="en-US" altLang="zh-CN" sz="900" dirty="0" smtClean="0"/>
                <a:t> </a:t>
              </a:r>
              <a:endParaRPr lang="zh-CN" altLang="en-US" sz="900" b="1" dirty="0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61970" y="4647618"/>
            <a:ext cx="2775042" cy="2044344"/>
            <a:chOff x="619122" y="704528"/>
            <a:chExt cx="2775042" cy="2044344"/>
          </a:xfrm>
        </p:grpSpPr>
        <p:sp>
          <p:nvSpPr>
            <p:cNvPr id="14" name="圆角矩形 13"/>
            <p:cNvSpPr/>
            <p:nvPr/>
          </p:nvSpPr>
          <p:spPr>
            <a:xfrm>
              <a:off x="619122" y="704528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980728" y="808765"/>
              <a:ext cx="1424796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3.</a:t>
              </a:r>
              <a:r>
                <a:rPr lang="zh-CN" altLang="en-US" sz="900" b="1" dirty="0"/>
                <a:t>备餐</a:t>
              </a:r>
              <a:r>
                <a:rPr lang="zh-CN" altLang="en-US" sz="900" b="1" dirty="0" smtClean="0"/>
                <a:t>装饰花瓶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</a:t>
              </a:r>
              <a:r>
                <a:rPr lang="en-US" altLang="zh-CN" sz="900" dirty="0" smtClean="0"/>
                <a:t> </a:t>
              </a:r>
              <a:endParaRPr lang="zh-CN" altLang="en-US" sz="900" b="1" dirty="0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717032" y="4647618"/>
            <a:ext cx="2775042" cy="2044344"/>
            <a:chOff x="619122" y="704528"/>
            <a:chExt cx="2775042" cy="2044344"/>
          </a:xfrm>
        </p:grpSpPr>
        <p:sp>
          <p:nvSpPr>
            <p:cNvPr id="18" name="圆角矩形 17"/>
            <p:cNvSpPr/>
            <p:nvPr/>
          </p:nvSpPr>
          <p:spPr>
            <a:xfrm>
              <a:off x="619122" y="704528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980728" y="808765"/>
              <a:ext cx="2014658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4.</a:t>
              </a:r>
              <a:r>
                <a:rPr lang="zh-CN" altLang="en-US" sz="900" b="1" dirty="0" smtClean="0"/>
                <a:t>沙发背景装饰画（装饰品）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r>
                <a:rPr lang="zh-CN" altLang="en-US" sz="900" b="1" dirty="0" smtClean="0"/>
                <a:t>晶典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</a:t>
              </a:r>
              <a:r>
                <a:rPr lang="en-US" altLang="zh-CN" sz="900" dirty="0" smtClean="0"/>
                <a:t> </a:t>
              </a:r>
              <a:endParaRPr lang="zh-CN" altLang="en-US" sz="900" b="1" dirty="0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61970" y="6897216"/>
            <a:ext cx="2775042" cy="2044344"/>
            <a:chOff x="619122" y="704528"/>
            <a:chExt cx="2775042" cy="2044344"/>
          </a:xfrm>
        </p:grpSpPr>
        <p:sp>
          <p:nvSpPr>
            <p:cNvPr id="22" name="圆角矩形 21"/>
            <p:cNvSpPr/>
            <p:nvPr/>
          </p:nvSpPr>
          <p:spPr>
            <a:xfrm>
              <a:off x="619122" y="704528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980728" y="808765"/>
              <a:ext cx="1935512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5.</a:t>
              </a:r>
              <a:r>
                <a:rPr lang="zh-CN" altLang="en-US" sz="900" b="1" dirty="0" smtClean="0"/>
                <a:t>茶几装饰果篮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r>
                <a:rPr lang="zh-CN" altLang="en-US" sz="900" b="1" dirty="0" smtClean="0"/>
                <a:t>  </a:t>
              </a:r>
              <a:endParaRPr lang="en-US" altLang="zh-CN" sz="900" b="1" dirty="0" smtClean="0"/>
            </a:p>
            <a:p>
              <a:r>
                <a:rPr lang="en-US" altLang="zh-CN" sz="900" b="1" dirty="0"/>
                <a:t> </a:t>
              </a:r>
              <a:r>
                <a:rPr lang="en-US" altLang="zh-CN" sz="900" b="1" dirty="0" smtClean="0"/>
                <a:t>   </a:t>
              </a:r>
              <a:r>
                <a:rPr lang="zh-CN" altLang="en-US" sz="900" b="1" dirty="0" smtClean="0"/>
                <a:t>型号：</a:t>
              </a:r>
              <a:endParaRPr lang="zh-CN" altLang="en-US" sz="900" b="1" dirty="0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717032" y="6897216"/>
            <a:ext cx="2775042" cy="2044344"/>
            <a:chOff x="619122" y="704528"/>
            <a:chExt cx="2775042" cy="2044344"/>
          </a:xfrm>
        </p:grpSpPr>
        <p:sp>
          <p:nvSpPr>
            <p:cNvPr id="26" name="圆角矩形 25"/>
            <p:cNvSpPr/>
            <p:nvPr/>
          </p:nvSpPr>
          <p:spPr>
            <a:xfrm>
              <a:off x="619122" y="704528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980728" y="808765"/>
              <a:ext cx="2086666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6.</a:t>
              </a:r>
              <a:r>
                <a:rPr lang="zh-CN" altLang="en-US" sz="900" b="1" dirty="0" smtClean="0"/>
                <a:t>茶几隔热装饰垫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endParaRPr lang="zh-CN" altLang="en-US" sz="900" b="1" dirty="0"/>
            </a:p>
          </p:txBody>
        </p:sp>
      </p:grpSp>
      <p:pic>
        <p:nvPicPr>
          <p:cNvPr id="24" name="图片 2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849" y="3042403"/>
            <a:ext cx="1862336" cy="1152128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4945" y="3121785"/>
            <a:ext cx="1862336" cy="1042021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849" y="5313040"/>
            <a:ext cx="1866239" cy="1152128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0803" y="5366768"/>
            <a:ext cx="1862336" cy="937964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0309" y="7555743"/>
            <a:ext cx="1427415" cy="1152128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567" y="7555743"/>
            <a:ext cx="1095091" cy="1152128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02885" y="272480"/>
            <a:ext cx="2775042" cy="2044344"/>
            <a:chOff x="619122" y="704528"/>
            <a:chExt cx="2775042" cy="2044344"/>
          </a:xfrm>
        </p:grpSpPr>
        <p:sp>
          <p:nvSpPr>
            <p:cNvPr id="3" name="圆角矩形 2"/>
            <p:cNvSpPr/>
            <p:nvPr/>
          </p:nvSpPr>
          <p:spPr>
            <a:xfrm>
              <a:off x="619122" y="704528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980728" y="808765"/>
              <a:ext cx="936104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7.</a:t>
              </a:r>
              <a:r>
                <a:rPr lang="zh-CN" altLang="en-US" sz="900" b="1" dirty="0" smtClean="0"/>
                <a:t>入户地垫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r>
                <a:rPr lang="en-US" altLang="zh-CN" sz="900" dirty="0" smtClean="0"/>
                <a:t> </a:t>
              </a:r>
              <a:endParaRPr lang="zh-CN" altLang="en-US" sz="900" b="1" dirty="0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657173" y="286801"/>
            <a:ext cx="2775042" cy="2044344"/>
            <a:chOff x="619122" y="704528"/>
            <a:chExt cx="2775042" cy="2044344"/>
          </a:xfrm>
        </p:grpSpPr>
        <p:sp>
          <p:nvSpPr>
            <p:cNvPr id="7" name="圆角矩形 6"/>
            <p:cNvSpPr/>
            <p:nvPr/>
          </p:nvSpPr>
          <p:spPr>
            <a:xfrm>
              <a:off x="619122" y="704528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980728" y="808765"/>
              <a:ext cx="936104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8.</a:t>
              </a:r>
              <a:r>
                <a:rPr lang="zh-CN" altLang="en-US" sz="900" b="1" dirty="0" smtClean="0"/>
                <a:t>卫生间门垫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r>
                <a:rPr lang="en-US" altLang="zh-CN" sz="900" dirty="0" smtClean="0"/>
                <a:t> </a:t>
              </a:r>
              <a:endParaRPr lang="zh-CN" altLang="en-US" sz="900" b="1" dirty="0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79430" y="2545507"/>
            <a:ext cx="2775042" cy="2044344"/>
            <a:chOff x="619122" y="704528"/>
            <a:chExt cx="2775042" cy="2044344"/>
          </a:xfrm>
        </p:grpSpPr>
        <p:sp>
          <p:nvSpPr>
            <p:cNvPr id="11" name="圆角矩形 10"/>
            <p:cNvSpPr/>
            <p:nvPr/>
          </p:nvSpPr>
          <p:spPr>
            <a:xfrm>
              <a:off x="619122" y="704528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980728" y="808765"/>
              <a:ext cx="2055916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9.</a:t>
              </a:r>
              <a:r>
                <a:rPr lang="zh-CN" altLang="en-US" sz="900" b="1" dirty="0" smtClean="0"/>
                <a:t>客厅窗帘带纱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r>
                <a:rPr lang="zh-CN" altLang="en-US" sz="900" b="1" dirty="0" smtClean="0"/>
                <a:t>兰花布艺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endParaRPr lang="zh-CN" altLang="en-US" sz="900" b="1" dirty="0"/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404664" y="4808984"/>
            <a:ext cx="34563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/>
              <a:t>二</a:t>
            </a:r>
            <a:r>
              <a:rPr lang="en-US" altLang="zh-CN" sz="1600" dirty="0" smtClean="0"/>
              <a:t>.</a:t>
            </a:r>
            <a:r>
              <a:rPr lang="zh-CN" altLang="en-US" sz="1600" dirty="0" smtClean="0"/>
              <a:t>卧室配套</a:t>
            </a:r>
            <a:endParaRPr lang="zh-CN" altLang="en-US" sz="1600" dirty="0"/>
          </a:p>
        </p:txBody>
      </p:sp>
      <p:grpSp>
        <p:nvGrpSpPr>
          <p:cNvPr id="15" name="组合 14"/>
          <p:cNvGrpSpPr/>
          <p:nvPr/>
        </p:nvGrpSpPr>
        <p:grpSpPr>
          <a:xfrm>
            <a:off x="579430" y="5159333"/>
            <a:ext cx="2775042" cy="2044344"/>
            <a:chOff x="619122" y="704528"/>
            <a:chExt cx="2775042" cy="2044344"/>
          </a:xfrm>
        </p:grpSpPr>
        <p:sp>
          <p:nvSpPr>
            <p:cNvPr id="16" name="圆角矩形 15"/>
            <p:cNvSpPr/>
            <p:nvPr/>
          </p:nvSpPr>
          <p:spPr>
            <a:xfrm>
              <a:off x="619122" y="704528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980728" y="808765"/>
              <a:ext cx="2199932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1.</a:t>
              </a:r>
              <a:r>
                <a:rPr lang="zh-CN" altLang="en-US" sz="900" b="1" dirty="0" smtClean="0"/>
                <a:t>卧室窗帘（遮光布带纱）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endParaRPr lang="zh-CN" altLang="en-US" sz="900" b="1" dirty="0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861048" y="5159333"/>
            <a:ext cx="2775042" cy="2044344"/>
            <a:chOff x="619122" y="704528"/>
            <a:chExt cx="2775042" cy="2044344"/>
          </a:xfrm>
        </p:grpSpPr>
        <p:sp>
          <p:nvSpPr>
            <p:cNvPr id="20" name="圆角矩形 19"/>
            <p:cNvSpPr/>
            <p:nvPr/>
          </p:nvSpPr>
          <p:spPr>
            <a:xfrm>
              <a:off x="619122" y="704528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980728" y="808765"/>
              <a:ext cx="936104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2.</a:t>
              </a:r>
              <a:r>
                <a:rPr lang="zh-CN" altLang="en-US" sz="900" b="1" dirty="0" smtClean="0"/>
                <a:t>装饰画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endParaRPr lang="en-US" altLang="zh-CN" sz="900" b="1" dirty="0"/>
            </a:p>
            <a:p>
              <a:r>
                <a:rPr lang="zh-CN" altLang="en-US" sz="900" b="1" dirty="0" smtClean="0"/>
                <a:t>   型号：</a:t>
              </a:r>
              <a:endParaRPr lang="zh-CN" altLang="en-US" sz="900" b="1" dirty="0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02885" y="7329264"/>
            <a:ext cx="2775042" cy="2044344"/>
            <a:chOff x="619122" y="704528"/>
            <a:chExt cx="2775042" cy="2044344"/>
          </a:xfrm>
        </p:grpSpPr>
        <p:sp>
          <p:nvSpPr>
            <p:cNvPr id="24" name="圆角矩形 23"/>
            <p:cNvSpPr/>
            <p:nvPr/>
          </p:nvSpPr>
          <p:spPr>
            <a:xfrm>
              <a:off x="619122" y="704528"/>
              <a:ext cx="2775042" cy="204434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900" dirty="0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957273" y="808764"/>
              <a:ext cx="1983908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900" b="1" dirty="0" smtClean="0"/>
                <a:t>3.</a:t>
              </a:r>
              <a:r>
                <a:rPr lang="zh-CN" altLang="en-US" sz="900" b="1" dirty="0" smtClean="0"/>
                <a:t>床上用品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品牌</a:t>
              </a:r>
              <a:r>
                <a:rPr lang="en-US" altLang="zh-CN" sz="900" b="1" dirty="0" smtClean="0"/>
                <a:t>:</a:t>
              </a:r>
              <a:endParaRPr lang="en-US" altLang="zh-CN" sz="900" b="1" dirty="0" smtClean="0"/>
            </a:p>
            <a:p>
              <a:r>
                <a:rPr lang="zh-CN" altLang="en-US" sz="900" b="1" dirty="0" smtClean="0"/>
                <a:t>   型号：</a:t>
              </a:r>
              <a:endParaRPr lang="zh-CN" altLang="en-US" sz="900" b="1" dirty="0"/>
            </a:p>
          </p:txBody>
        </p:sp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562" y="3224808"/>
            <a:ext cx="2000066" cy="1152128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878" y="5802655"/>
            <a:ext cx="2000066" cy="1152128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686" y="992560"/>
            <a:ext cx="1152128" cy="1152128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8780" y="992560"/>
            <a:ext cx="1786484" cy="1152128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7599" y="5802655"/>
            <a:ext cx="1410175" cy="115212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6293</Words>
  <Application>WPS 演示</Application>
  <PresentationFormat>A4 纸张(210x297 毫米)</PresentationFormat>
  <Paragraphs>832</Paragraphs>
  <Slides>27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3" baseType="lpstr">
      <vt:lpstr>Arial</vt:lpstr>
      <vt:lpstr>宋体</vt:lpstr>
      <vt:lpstr>Wingdings</vt:lpstr>
      <vt:lpstr>Cambria</vt:lpstr>
      <vt:lpstr>Times New Roman</vt:lpstr>
      <vt:lpstr>Calibri</vt:lpstr>
      <vt:lpstr>华文新魏</vt:lpstr>
      <vt:lpstr>Lucida Sans Typewriter</vt:lpstr>
      <vt:lpstr>Times New Roman</vt:lpstr>
      <vt:lpstr>Lucida Sans</vt:lpstr>
      <vt:lpstr>华文细黑</vt:lpstr>
      <vt:lpstr>华文楷体</vt:lpstr>
      <vt:lpstr>Arial</vt:lpstr>
      <vt:lpstr>黑体</vt:lpstr>
      <vt:lpstr>微软雅黑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anlong</dc:creator>
  <cp:lastModifiedBy>Administrator</cp:lastModifiedBy>
  <cp:revision>177</cp:revision>
  <dcterms:created xsi:type="dcterms:W3CDTF">2016-04-16T02:41:00Z</dcterms:created>
  <dcterms:modified xsi:type="dcterms:W3CDTF">2016-10-28T09:20:05Z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2052-10.1.0.5973</vt:lpwstr>
  </property>
</Properties>
</file>